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7" r:id="rId2"/>
    <p:sldId id="258"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5" r:id="rId18"/>
    <p:sldId id="276" r:id="rId19"/>
    <p:sldId id="278" r:id="rId20"/>
    <p:sldId id="279" r:id="rId21"/>
    <p:sldId id="309" r:id="rId22"/>
    <p:sldId id="256" r:id="rId23"/>
    <p:sldId id="280" r:id="rId24"/>
    <p:sldId id="281" r:id="rId25"/>
    <p:sldId id="282" r:id="rId26"/>
    <p:sldId id="283" r:id="rId27"/>
    <p:sldId id="284" r:id="rId28"/>
    <p:sldId id="285" r:id="rId29"/>
    <p:sldId id="286" r:id="rId30"/>
    <p:sldId id="288" r:id="rId31"/>
    <p:sldId id="289" r:id="rId32"/>
    <p:sldId id="268"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73" d="100"/>
          <a:sy n="73" d="100"/>
        </p:scale>
        <p:origin x="-588" y="-10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7BB50-B217-467A-A951-96580B792EB8}" type="datetimeFigureOut">
              <a:rPr lang="en-IN" smtClean="0"/>
              <a:pPr/>
              <a:t>18-04-2021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3DA6C-CB27-4205-8DF8-01B4611D844E}" type="slidenum">
              <a:rPr lang="en-IN" smtClean="0"/>
              <a:pPr/>
              <a:t>‹#›</a:t>
            </a:fld>
            <a:endParaRPr lang="en-IN"/>
          </a:p>
        </p:txBody>
      </p:sp>
    </p:spTree>
    <p:extLst>
      <p:ext uri="{BB962C8B-B14F-4D97-AF65-F5344CB8AC3E}">
        <p14:creationId xmlns:p14="http://schemas.microsoft.com/office/powerpoint/2010/main" xmlns="" val="334910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5385EB-ADA2-4DFF-9B75-916A3193D114}" type="slidenum">
              <a:rPr lang="en-IN" smtClean="0"/>
              <a:pPr/>
              <a:t>5</a:t>
            </a:fld>
            <a:endParaRPr lang="en-IN"/>
          </a:p>
        </p:txBody>
      </p:sp>
    </p:spTree>
    <p:extLst>
      <p:ext uri="{BB962C8B-B14F-4D97-AF65-F5344CB8AC3E}">
        <p14:creationId xmlns:p14="http://schemas.microsoft.com/office/powerpoint/2010/main" xmlns="" val="1980504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27</a:t>
            </a:fld>
            <a:endParaRPr lang="en-IN"/>
          </a:p>
        </p:txBody>
      </p:sp>
    </p:spTree>
    <p:extLst>
      <p:ext uri="{BB962C8B-B14F-4D97-AF65-F5344CB8AC3E}">
        <p14:creationId xmlns:p14="http://schemas.microsoft.com/office/powerpoint/2010/main" xmlns="" val="177910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28</a:t>
            </a:fld>
            <a:endParaRPr lang="en-IN"/>
          </a:p>
        </p:txBody>
      </p:sp>
    </p:spTree>
    <p:extLst>
      <p:ext uri="{BB962C8B-B14F-4D97-AF65-F5344CB8AC3E}">
        <p14:creationId xmlns:p14="http://schemas.microsoft.com/office/powerpoint/2010/main" xmlns="" val="4218758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29</a:t>
            </a:fld>
            <a:endParaRPr lang="en-IN"/>
          </a:p>
        </p:txBody>
      </p:sp>
    </p:spTree>
    <p:extLst>
      <p:ext uri="{BB962C8B-B14F-4D97-AF65-F5344CB8AC3E}">
        <p14:creationId xmlns:p14="http://schemas.microsoft.com/office/powerpoint/2010/main" xmlns="" val="2003010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30</a:t>
            </a:fld>
            <a:endParaRPr lang="en-IN"/>
          </a:p>
        </p:txBody>
      </p:sp>
    </p:spTree>
    <p:extLst>
      <p:ext uri="{BB962C8B-B14F-4D97-AF65-F5344CB8AC3E}">
        <p14:creationId xmlns:p14="http://schemas.microsoft.com/office/powerpoint/2010/main" xmlns="" val="3607448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31</a:t>
            </a:fld>
            <a:endParaRPr lang="en-IN"/>
          </a:p>
        </p:txBody>
      </p:sp>
    </p:spTree>
    <p:extLst>
      <p:ext uri="{BB962C8B-B14F-4D97-AF65-F5344CB8AC3E}">
        <p14:creationId xmlns:p14="http://schemas.microsoft.com/office/powerpoint/2010/main" xmlns="" val="3086980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32</a:t>
            </a:fld>
            <a:endParaRPr lang="en-IN"/>
          </a:p>
        </p:txBody>
      </p:sp>
    </p:spTree>
    <p:extLst>
      <p:ext uri="{BB962C8B-B14F-4D97-AF65-F5344CB8AC3E}">
        <p14:creationId xmlns:p14="http://schemas.microsoft.com/office/powerpoint/2010/main" xmlns="" val="2828848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33</a:t>
            </a:fld>
            <a:endParaRPr lang="en-IN"/>
          </a:p>
        </p:txBody>
      </p:sp>
    </p:spTree>
    <p:extLst>
      <p:ext uri="{BB962C8B-B14F-4D97-AF65-F5344CB8AC3E}">
        <p14:creationId xmlns:p14="http://schemas.microsoft.com/office/powerpoint/2010/main" xmlns="" val="2674756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34</a:t>
            </a:fld>
            <a:endParaRPr lang="en-IN"/>
          </a:p>
        </p:txBody>
      </p:sp>
    </p:spTree>
    <p:extLst>
      <p:ext uri="{BB962C8B-B14F-4D97-AF65-F5344CB8AC3E}">
        <p14:creationId xmlns:p14="http://schemas.microsoft.com/office/powerpoint/2010/main" xmlns="" val="410660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35</a:t>
            </a:fld>
            <a:endParaRPr lang="en-IN"/>
          </a:p>
        </p:txBody>
      </p:sp>
    </p:spTree>
    <p:extLst>
      <p:ext uri="{BB962C8B-B14F-4D97-AF65-F5344CB8AC3E}">
        <p14:creationId xmlns:p14="http://schemas.microsoft.com/office/powerpoint/2010/main" xmlns="" val="2261753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36</a:t>
            </a:fld>
            <a:endParaRPr lang="en-IN"/>
          </a:p>
        </p:txBody>
      </p:sp>
    </p:spTree>
    <p:extLst>
      <p:ext uri="{BB962C8B-B14F-4D97-AF65-F5344CB8AC3E}">
        <p14:creationId xmlns:p14="http://schemas.microsoft.com/office/powerpoint/2010/main" xmlns="" val="175758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5385EB-ADA2-4DFF-9B75-916A3193D114}" type="slidenum">
              <a:rPr lang="en-IN" smtClean="0"/>
              <a:pPr/>
              <a:t>6</a:t>
            </a:fld>
            <a:endParaRPr lang="en-IN"/>
          </a:p>
        </p:txBody>
      </p:sp>
    </p:spTree>
    <p:extLst>
      <p:ext uri="{BB962C8B-B14F-4D97-AF65-F5344CB8AC3E}">
        <p14:creationId xmlns:p14="http://schemas.microsoft.com/office/powerpoint/2010/main" xmlns="" val="2016035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37</a:t>
            </a:fld>
            <a:endParaRPr lang="en-IN"/>
          </a:p>
        </p:txBody>
      </p:sp>
    </p:spTree>
    <p:extLst>
      <p:ext uri="{BB962C8B-B14F-4D97-AF65-F5344CB8AC3E}">
        <p14:creationId xmlns:p14="http://schemas.microsoft.com/office/powerpoint/2010/main" xmlns="" val="3720039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38</a:t>
            </a:fld>
            <a:endParaRPr lang="en-IN"/>
          </a:p>
        </p:txBody>
      </p:sp>
    </p:spTree>
    <p:extLst>
      <p:ext uri="{BB962C8B-B14F-4D97-AF65-F5344CB8AC3E}">
        <p14:creationId xmlns:p14="http://schemas.microsoft.com/office/powerpoint/2010/main" xmlns="" val="1775417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39</a:t>
            </a:fld>
            <a:endParaRPr lang="en-IN"/>
          </a:p>
        </p:txBody>
      </p:sp>
    </p:spTree>
    <p:extLst>
      <p:ext uri="{BB962C8B-B14F-4D97-AF65-F5344CB8AC3E}">
        <p14:creationId xmlns:p14="http://schemas.microsoft.com/office/powerpoint/2010/main" xmlns="" val="1198470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40</a:t>
            </a:fld>
            <a:endParaRPr lang="en-IN"/>
          </a:p>
        </p:txBody>
      </p:sp>
    </p:spTree>
    <p:extLst>
      <p:ext uri="{BB962C8B-B14F-4D97-AF65-F5344CB8AC3E}">
        <p14:creationId xmlns:p14="http://schemas.microsoft.com/office/powerpoint/2010/main" xmlns="" val="3017087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41</a:t>
            </a:fld>
            <a:endParaRPr lang="en-IN"/>
          </a:p>
        </p:txBody>
      </p:sp>
    </p:spTree>
    <p:extLst>
      <p:ext uri="{BB962C8B-B14F-4D97-AF65-F5344CB8AC3E}">
        <p14:creationId xmlns:p14="http://schemas.microsoft.com/office/powerpoint/2010/main" xmlns="" val="2718644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42</a:t>
            </a:fld>
            <a:endParaRPr lang="en-IN"/>
          </a:p>
        </p:txBody>
      </p:sp>
    </p:spTree>
    <p:extLst>
      <p:ext uri="{BB962C8B-B14F-4D97-AF65-F5344CB8AC3E}">
        <p14:creationId xmlns:p14="http://schemas.microsoft.com/office/powerpoint/2010/main" xmlns="" val="1749660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43</a:t>
            </a:fld>
            <a:endParaRPr lang="en-IN"/>
          </a:p>
        </p:txBody>
      </p:sp>
    </p:spTree>
    <p:extLst>
      <p:ext uri="{BB962C8B-B14F-4D97-AF65-F5344CB8AC3E}">
        <p14:creationId xmlns:p14="http://schemas.microsoft.com/office/powerpoint/2010/main" xmlns="" val="3606672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44</a:t>
            </a:fld>
            <a:endParaRPr lang="en-IN"/>
          </a:p>
        </p:txBody>
      </p:sp>
    </p:spTree>
    <p:extLst>
      <p:ext uri="{BB962C8B-B14F-4D97-AF65-F5344CB8AC3E}">
        <p14:creationId xmlns:p14="http://schemas.microsoft.com/office/powerpoint/2010/main" xmlns="" val="1975586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45</a:t>
            </a:fld>
            <a:endParaRPr lang="en-IN"/>
          </a:p>
        </p:txBody>
      </p:sp>
    </p:spTree>
    <p:extLst>
      <p:ext uri="{BB962C8B-B14F-4D97-AF65-F5344CB8AC3E}">
        <p14:creationId xmlns:p14="http://schemas.microsoft.com/office/powerpoint/2010/main" xmlns="" val="2305628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46</a:t>
            </a:fld>
            <a:endParaRPr lang="en-IN"/>
          </a:p>
        </p:txBody>
      </p:sp>
    </p:spTree>
    <p:extLst>
      <p:ext uri="{BB962C8B-B14F-4D97-AF65-F5344CB8AC3E}">
        <p14:creationId xmlns:p14="http://schemas.microsoft.com/office/powerpoint/2010/main" xmlns="" val="2903753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5B3DA6C-CB27-4205-8DF8-01B4611D844E}" type="slidenum">
              <a:rPr lang="en-IN" smtClean="0"/>
              <a:pPr/>
              <a:t>16</a:t>
            </a:fld>
            <a:endParaRPr lang="en-IN"/>
          </a:p>
        </p:txBody>
      </p:sp>
    </p:spTree>
    <p:extLst>
      <p:ext uri="{BB962C8B-B14F-4D97-AF65-F5344CB8AC3E}">
        <p14:creationId xmlns:p14="http://schemas.microsoft.com/office/powerpoint/2010/main" xmlns="" val="3844544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47</a:t>
            </a:fld>
            <a:endParaRPr lang="en-IN"/>
          </a:p>
        </p:txBody>
      </p:sp>
    </p:spTree>
    <p:extLst>
      <p:ext uri="{BB962C8B-B14F-4D97-AF65-F5344CB8AC3E}">
        <p14:creationId xmlns:p14="http://schemas.microsoft.com/office/powerpoint/2010/main" xmlns="" val="1911089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48</a:t>
            </a:fld>
            <a:endParaRPr lang="en-IN"/>
          </a:p>
        </p:txBody>
      </p:sp>
    </p:spTree>
    <p:extLst>
      <p:ext uri="{BB962C8B-B14F-4D97-AF65-F5344CB8AC3E}">
        <p14:creationId xmlns:p14="http://schemas.microsoft.com/office/powerpoint/2010/main" xmlns="" val="41753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49</a:t>
            </a:fld>
            <a:endParaRPr lang="en-IN"/>
          </a:p>
        </p:txBody>
      </p:sp>
    </p:spTree>
    <p:extLst>
      <p:ext uri="{BB962C8B-B14F-4D97-AF65-F5344CB8AC3E}">
        <p14:creationId xmlns:p14="http://schemas.microsoft.com/office/powerpoint/2010/main" xmlns="" val="2014233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50</a:t>
            </a:fld>
            <a:endParaRPr lang="en-IN"/>
          </a:p>
        </p:txBody>
      </p:sp>
    </p:spTree>
    <p:extLst>
      <p:ext uri="{BB962C8B-B14F-4D97-AF65-F5344CB8AC3E}">
        <p14:creationId xmlns:p14="http://schemas.microsoft.com/office/powerpoint/2010/main" xmlns="" val="2731797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51</a:t>
            </a:fld>
            <a:endParaRPr lang="en-IN"/>
          </a:p>
        </p:txBody>
      </p:sp>
    </p:spTree>
    <p:extLst>
      <p:ext uri="{BB962C8B-B14F-4D97-AF65-F5344CB8AC3E}">
        <p14:creationId xmlns:p14="http://schemas.microsoft.com/office/powerpoint/2010/main" xmlns="" val="187256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5385EB-ADA2-4DFF-9B75-916A3193D114}" type="slidenum">
              <a:rPr lang="en-IN" smtClean="0"/>
              <a:pPr/>
              <a:t>17</a:t>
            </a:fld>
            <a:endParaRPr lang="en-IN"/>
          </a:p>
        </p:txBody>
      </p:sp>
    </p:spTree>
    <p:extLst>
      <p:ext uri="{BB962C8B-B14F-4D97-AF65-F5344CB8AC3E}">
        <p14:creationId xmlns:p14="http://schemas.microsoft.com/office/powerpoint/2010/main" xmlns="" val="4237165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5B3DA6C-CB27-4205-8DF8-01B4611D844E}" type="slidenum">
              <a:rPr lang="en-IN" smtClean="0"/>
              <a:pPr/>
              <a:t>18</a:t>
            </a:fld>
            <a:endParaRPr lang="en-IN"/>
          </a:p>
        </p:txBody>
      </p:sp>
    </p:spTree>
    <p:extLst>
      <p:ext uri="{BB962C8B-B14F-4D97-AF65-F5344CB8AC3E}">
        <p14:creationId xmlns:p14="http://schemas.microsoft.com/office/powerpoint/2010/main" xmlns="" val="331243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22</a:t>
            </a:fld>
            <a:endParaRPr lang="en-IN"/>
          </a:p>
        </p:txBody>
      </p:sp>
    </p:spTree>
    <p:extLst>
      <p:ext uri="{BB962C8B-B14F-4D97-AF65-F5344CB8AC3E}">
        <p14:creationId xmlns:p14="http://schemas.microsoft.com/office/powerpoint/2010/main" xmlns="" val="135120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23</a:t>
            </a:fld>
            <a:endParaRPr lang="en-IN"/>
          </a:p>
        </p:txBody>
      </p:sp>
    </p:spTree>
    <p:extLst>
      <p:ext uri="{BB962C8B-B14F-4D97-AF65-F5344CB8AC3E}">
        <p14:creationId xmlns:p14="http://schemas.microsoft.com/office/powerpoint/2010/main" xmlns="" val="181137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25</a:t>
            </a:fld>
            <a:endParaRPr lang="en-IN"/>
          </a:p>
        </p:txBody>
      </p:sp>
    </p:spTree>
    <p:extLst>
      <p:ext uri="{BB962C8B-B14F-4D97-AF65-F5344CB8AC3E}">
        <p14:creationId xmlns:p14="http://schemas.microsoft.com/office/powerpoint/2010/main" xmlns="" val="1287699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8FE860-F491-442A-B449-BD14CF863683}" type="slidenum">
              <a:rPr lang="en-IN" smtClean="0"/>
              <a:pPr/>
              <a:t>26</a:t>
            </a:fld>
            <a:endParaRPr lang="en-IN"/>
          </a:p>
        </p:txBody>
      </p:sp>
    </p:spTree>
    <p:extLst>
      <p:ext uri="{BB962C8B-B14F-4D97-AF65-F5344CB8AC3E}">
        <p14:creationId xmlns:p14="http://schemas.microsoft.com/office/powerpoint/2010/main" xmlns="" val="3542777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78CDCE-883D-475F-BDEF-183FE9D6AB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09C6D73F-E834-49B8-8F3F-350130484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53B52A09-80F2-4C38-86D1-F74A24CC9E17}"/>
              </a:ext>
            </a:extLst>
          </p:cNvPr>
          <p:cNvSpPr>
            <a:spLocks noGrp="1"/>
          </p:cNvSpPr>
          <p:nvPr>
            <p:ph type="dt" sz="half" idx="10"/>
          </p:nvPr>
        </p:nvSpPr>
        <p:spPr/>
        <p:txBody>
          <a:bodyPr/>
          <a:lstStyle/>
          <a:p>
            <a:fld id="{3507156F-E5CE-4182-AE75-6D76E5951243}" type="datetimeFigureOut">
              <a:rPr lang="en-IN" smtClean="0"/>
              <a:pPr/>
              <a:t>18-04-2021</a:t>
            </a:fld>
            <a:endParaRPr lang="en-IN"/>
          </a:p>
        </p:txBody>
      </p:sp>
      <p:sp>
        <p:nvSpPr>
          <p:cNvPr id="5" name="Footer Placeholder 4">
            <a:extLst>
              <a:ext uri="{FF2B5EF4-FFF2-40B4-BE49-F238E27FC236}">
                <a16:creationId xmlns:a16="http://schemas.microsoft.com/office/drawing/2014/main" xmlns="" id="{E383E030-FAAC-4E51-9D28-988CD40EFF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5CF2E4D-C2FA-4FC7-8A2C-375CAF15F6B4}"/>
              </a:ext>
            </a:extLst>
          </p:cNvPr>
          <p:cNvSpPr>
            <a:spLocks noGrp="1"/>
          </p:cNvSpPr>
          <p:nvPr>
            <p:ph type="sldNum" sz="quarter" idx="12"/>
          </p:nvPr>
        </p:nvSpPr>
        <p:spPr/>
        <p:txBody>
          <a:body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349802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B0E80-A777-4C26-A37E-2E5958543A9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C2E4ECF-A491-4DD1-ACA0-19D37C1C32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702DC72-AFA8-43B2-ACE0-E7ACD77F1A12}"/>
              </a:ext>
            </a:extLst>
          </p:cNvPr>
          <p:cNvSpPr>
            <a:spLocks noGrp="1"/>
          </p:cNvSpPr>
          <p:nvPr>
            <p:ph type="dt" sz="half" idx="10"/>
          </p:nvPr>
        </p:nvSpPr>
        <p:spPr/>
        <p:txBody>
          <a:bodyPr/>
          <a:lstStyle/>
          <a:p>
            <a:fld id="{3507156F-E5CE-4182-AE75-6D76E5951243}" type="datetimeFigureOut">
              <a:rPr lang="en-IN" smtClean="0"/>
              <a:pPr/>
              <a:t>18-04-2021</a:t>
            </a:fld>
            <a:endParaRPr lang="en-IN"/>
          </a:p>
        </p:txBody>
      </p:sp>
      <p:sp>
        <p:nvSpPr>
          <p:cNvPr id="5" name="Footer Placeholder 4">
            <a:extLst>
              <a:ext uri="{FF2B5EF4-FFF2-40B4-BE49-F238E27FC236}">
                <a16:creationId xmlns:a16="http://schemas.microsoft.com/office/drawing/2014/main" xmlns="" id="{8384763C-1BC6-4509-87BA-EF341EE0A0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38E6A9A-F175-4380-9931-F973B645AA37}"/>
              </a:ext>
            </a:extLst>
          </p:cNvPr>
          <p:cNvSpPr>
            <a:spLocks noGrp="1"/>
          </p:cNvSpPr>
          <p:nvPr>
            <p:ph type="sldNum" sz="quarter" idx="12"/>
          </p:nvPr>
        </p:nvSpPr>
        <p:spPr/>
        <p:txBody>
          <a:body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2780817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F141370-9F94-45AA-A302-AB247E335F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0400E68-EA67-489A-A1F2-26FDD0B799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FA603F2-8C65-44E9-A6A2-A88E46A69824}"/>
              </a:ext>
            </a:extLst>
          </p:cNvPr>
          <p:cNvSpPr>
            <a:spLocks noGrp="1"/>
          </p:cNvSpPr>
          <p:nvPr>
            <p:ph type="dt" sz="half" idx="10"/>
          </p:nvPr>
        </p:nvSpPr>
        <p:spPr/>
        <p:txBody>
          <a:bodyPr/>
          <a:lstStyle/>
          <a:p>
            <a:fld id="{3507156F-E5CE-4182-AE75-6D76E5951243}" type="datetimeFigureOut">
              <a:rPr lang="en-IN" smtClean="0"/>
              <a:pPr/>
              <a:t>18-04-2021</a:t>
            </a:fld>
            <a:endParaRPr lang="en-IN"/>
          </a:p>
        </p:txBody>
      </p:sp>
      <p:sp>
        <p:nvSpPr>
          <p:cNvPr id="5" name="Footer Placeholder 4">
            <a:extLst>
              <a:ext uri="{FF2B5EF4-FFF2-40B4-BE49-F238E27FC236}">
                <a16:creationId xmlns:a16="http://schemas.microsoft.com/office/drawing/2014/main" xmlns="" id="{9F1DD69B-122B-4408-B206-A857DFF92C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E58630E-43A8-404D-9D0B-D528FE1AB95A}"/>
              </a:ext>
            </a:extLst>
          </p:cNvPr>
          <p:cNvSpPr>
            <a:spLocks noGrp="1"/>
          </p:cNvSpPr>
          <p:nvPr>
            <p:ph type="sldNum" sz="quarter" idx="12"/>
          </p:nvPr>
        </p:nvSpPr>
        <p:spPr/>
        <p:txBody>
          <a:body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3777709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4F5526-85E5-4E06-9C90-B73D6A7DC0BD}" type="datetimeFigureOut">
              <a:rPr lang="en-IN" smtClean="0"/>
              <a:pPr/>
              <a:t>18-04-2021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94BF0D-55AF-4715-869E-7779ACB9D2DB}" type="slidenum">
              <a:rPr lang="en-IN" smtClean="0"/>
              <a:pPr/>
              <a:t>‹#›</a:t>
            </a:fld>
            <a:endParaRPr lang="en-IN"/>
          </a:p>
        </p:txBody>
      </p:sp>
    </p:spTree>
    <p:extLst>
      <p:ext uri="{BB962C8B-B14F-4D97-AF65-F5344CB8AC3E}">
        <p14:creationId xmlns:p14="http://schemas.microsoft.com/office/powerpoint/2010/main" xmlns="" val="324234576"/>
      </p:ext>
    </p:extLst>
  </p:cSld>
  <p:clrMapOvr>
    <a:masterClrMapping/>
  </p:clrMapOvr>
  <mc:AlternateContent xmlns:mc="http://schemas.openxmlformats.org/markup-compatibility/2006">
    <mc:Choice xmlns:p14="http://schemas.microsoft.com/office/powerpoint/2010/main" xmlns="" Requires="p14">
      <p:transition p14:dur="25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069EE6-9FA9-47BF-80E3-4BC4FCBAC7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1BE5072-972C-401C-9545-9EF1C4BB2F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DB56C3E-08CA-47AC-B596-1BD5E9D8B686}"/>
              </a:ext>
            </a:extLst>
          </p:cNvPr>
          <p:cNvSpPr>
            <a:spLocks noGrp="1"/>
          </p:cNvSpPr>
          <p:nvPr>
            <p:ph type="dt" sz="half" idx="10"/>
          </p:nvPr>
        </p:nvSpPr>
        <p:spPr/>
        <p:txBody>
          <a:bodyPr/>
          <a:lstStyle/>
          <a:p>
            <a:fld id="{3507156F-E5CE-4182-AE75-6D76E5951243}" type="datetimeFigureOut">
              <a:rPr lang="en-IN" smtClean="0"/>
              <a:pPr/>
              <a:t>18-04-2021</a:t>
            </a:fld>
            <a:endParaRPr lang="en-IN"/>
          </a:p>
        </p:txBody>
      </p:sp>
      <p:sp>
        <p:nvSpPr>
          <p:cNvPr id="5" name="Footer Placeholder 4">
            <a:extLst>
              <a:ext uri="{FF2B5EF4-FFF2-40B4-BE49-F238E27FC236}">
                <a16:creationId xmlns:a16="http://schemas.microsoft.com/office/drawing/2014/main" xmlns="" id="{0D8F97BE-A8A8-411D-8D57-4E2B434247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5B7F484-47AC-4E68-B955-8FAC75B9EFE8}"/>
              </a:ext>
            </a:extLst>
          </p:cNvPr>
          <p:cNvSpPr>
            <a:spLocks noGrp="1"/>
          </p:cNvSpPr>
          <p:nvPr>
            <p:ph type="sldNum" sz="quarter" idx="12"/>
          </p:nvPr>
        </p:nvSpPr>
        <p:spPr/>
        <p:txBody>
          <a:body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2853324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948AAB-0B48-4BE5-B7B6-389FB10C75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A241B42-DE48-46C7-868C-F97BE3F3BA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175BFF0-7635-43A5-8F49-A53423C32430}"/>
              </a:ext>
            </a:extLst>
          </p:cNvPr>
          <p:cNvSpPr>
            <a:spLocks noGrp="1"/>
          </p:cNvSpPr>
          <p:nvPr>
            <p:ph type="dt" sz="half" idx="10"/>
          </p:nvPr>
        </p:nvSpPr>
        <p:spPr/>
        <p:txBody>
          <a:bodyPr/>
          <a:lstStyle/>
          <a:p>
            <a:fld id="{3507156F-E5CE-4182-AE75-6D76E5951243}" type="datetimeFigureOut">
              <a:rPr lang="en-IN" smtClean="0"/>
              <a:pPr/>
              <a:t>18-04-2021</a:t>
            </a:fld>
            <a:endParaRPr lang="en-IN"/>
          </a:p>
        </p:txBody>
      </p:sp>
      <p:sp>
        <p:nvSpPr>
          <p:cNvPr id="5" name="Footer Placeholder 4">
            <a:extLst>
              <a:ext uri="{FF2B5EF4-FFF2-40B4-BE49-F238E27FC236}">
                <a16:creationId xmlns:a16="http://schemas.microsoft.com/office/drawing/2014/main" xmlns="" id="{BBEDFA0B-32A2-446D-B197-718D1FBB7C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6E7F66A-7196-44F0-8B79-51E89C5B8737}"/>
              </a:ext>
            </a:extLst>
          </p:cNvPr>
          <p:cNvSpPr>
            <a:spLocks noGrp="1"/>
          </p:cNvSpPr>
          <p:nvPr>
            <p:ph type="sldNum" sz="quarter" idx="12"/>
          </p:nvPr>
        </p:nvSpPr>
        <p:spPr/>
        <p:txBody>
          <a:body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3358773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81C796-3C8E-4F3C-A966-62960E1D80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B529841-2B6F-439D-8ACF-D72944AD90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29762EA-B058-46BC-B72D-74432520E1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FDE72B0B-0F11-4808-8222-88EABAD484E5}"/>
              </a:ext>
            </a:extLst>
          </p:cNvPr>
          <p:cNvSpPr>
            <a:spLocks noGrp="1"/>
          </p:cNvSpPr>
          <p:nvPr>
            <p:ph type="dt" sz="half" idx="10"/>
          </p:nvPr>
        </p:nvSpPr>
        <p:spPr/>
        <p:txBody>
          <a:bodyPr/>
          <a:lstStyle/>
          <a:p>
            <a:fld id="{3507156F-E5CE-4182-AE75-6D76E5951243}" type="datetimeFigureOut">
              <a:rPr lang="en-IN" smtClean="0"/>
              <a:pPr/>
              <a:t>18-04-2021</a:t>
            </a:fld>
            <a:endParaRPr lang="en-IN"/>
          </a:p>
        </p:txBody>
      </p:sp>
      <p:sp>
        <p:nvSpPr>
          <p:cNvPr id="6" name="Footer Placeholder 5">
            <a:extLst>
              <a:ext uri="{FF2B5EF4-FFF2-40B4-BE49-F238E27FC236}">
                <a16:creationId xmlns:a16="http://schemas.microsoft.com/office/drawing/2014/main" xmlns="" id="{CD187D51-C83E-4D28-BC89-5964266605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F60E38A-783E-4076-9F41-AAF127D9FCF0}"/>
              </a:ext>
            </a:extLst>
          </p:cNvPr>
          <p:cNvSpPr>
            <a:spLocks noGrp="1"/>
          </p:cNvSpPr>
          <p:nvPr>
            <p:ph type="sldNum" sz="quarter" idx="12"/>
          </p:nvPr>
        </p:nvSpPr>
        <p:spPr/>
        <p:txBody>
          <a:body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210489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65394A-40AB-4495-AD73-9076BBA8442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6DF37C2-C92D-47BD-93D2-A2D8F63E71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06F4483-1CAD-46F3-A8DE-A9BD5A54E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2556530-6468-49A8-9F28-D712B974CC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8B18949-35D3-483A-A771-3CD5B7585D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AA77DC94-F01D-40DC-8280-FBF9FC3117B4}"/>
              </a:ext>
            </a:extLst>
          </p:cNvPr>
          <p:cNvSpPr>
            <a:spLocks noGrp="1"/>
          </p:cNvSpPr>
          <p:nvPr>
            <p:ph type="dt" sz="half" idx="10"/>
          </p:nvPr>
        </p:nvSpPr>
        <p:spPr/>
        <p:txBody>
          <a:bodyPr/>
          <a:lstStyle/>
          <a:p>
            <a:fld id="{3507156F-E5CE-4182-AE75-6D76E5951243}" type="datetimeFigureOut">
              <a:rPr lang="en-IN" smtClean="0"/>
              <a:pPr/>
              <a:t>18-04-2021</a:t>
            </a:fld>
            <a:endParaRPr lang="en-IN"/>
          </a:p>
        </p:txBody>
      </p:sp>
      <p:sp>
        <p:nvSpPr>
          <p:cNvPr id="8" name="Footer Placeholder 7">
            <a:extLst>
              <a:ext uri="{FF2B5EF4-FFF2-40B4-BE49-F238E27FC236}">
                <a16:creationId xmlns:a16="http://schemas.microsoft.com/office/drawing/2014/main" xmlns="" id="{1EC26D0B-AB95-456A-9022-C545B462A13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1AA70500-1748-45A1-96A0-36FFE0DFD1B4}"/>
              </a:ext>
            </a:extLst>
          </p:cNvPr>
          <p:cNvSpPr>
            <a:spLocks noGrp="1"/>
          </p:cNvSpPr>
          <p:nvPr>
            <p:ph type="sldNum" sz="quarter" idx="12"/>
          </p:nvPr>
        </p:nvSpPr>
        <p:spPr/>
        <p:txBody>
          <a:body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190931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814C58-1C29-40D3-939F-4AE71C14420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5032113A-6777-4916-BCB6-D44F6681A09A}"/>
              </a:ext>
            </a:extLst>
          </p:cNvPr>
          <p:cNvSpPr>
            <a:spLocks noGrp="1"/>
          </p:cNvSpPr>
          <p:nvPr>
            <p:ph type="dt" sz="half" idx="10"/>
          </p:nvPr>
        </p:nvSpPr>
        <p:spPr/>
        <p:txBody>
          <a:bodyPr/>
          <a:lstStyle/>
          <a:p>
            <a:fld id="{3507156F-E5CE-4182-AE75-6D76E5951243}" type="datetimeFigureOut">
              <a:rPr lang="en-IN" smtClean="0"/>
              <a:pPr/>
              <a:t>18-04-2021</a:t>
            </a:fld>
            <a:endParaRPr lang="en-IN"/>
          </a:p>
        </p:txBody>
      </p:sp>
      <p:sp>
        <p:nvSpPr>
          <p:cNvPr id="4" name="Footer Placeholder 3">
            <a:extLst>
              <a:ext uri="{FF2B5EF4-FFF2-40B4-BE49-F238E27FC236}">
                <a16:creationId xmlns:a16="http://schemas.microsoft.com/office/drawing/2014/main" xmlns="" id="{71D19D66-1EA0-45AD-AF44-0757E5D4379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D9FAC966-074B-4F8A-8FF7-12FB022CD4C7}"/>
              </a:ext>
            </a:extLst>
          </p:cNvPr>
          <p:cNvSpPr>
            <a:spLocks noGrp="1"/>
          </p:cNvSpPr>
          <p:nvPr>
            <p:ph type="sldNum" sz="quarter" idx="12"/>
          </p:nvPr>
        </p:nvSpPr>
        <p:spPr/>
        <p:txBody>
          <a:body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4049647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21810ED-FD05-4BA6-A1A3-4411B5D8166F}"/>
              </a:ext>
            </a:extLst>
          </p:cNvPr>
          <p:cNvSpPr>
            <a:spLocks noGrp="1"/>
          </p:cNvSpPr>
          <p:nvPr>
            <p:ph type="dt" sz="half" idx="10"/>
          </p:nvPr>
        </p:nvSpPr>
        <p:spPr/>
        <p:txBody>
          <a:bodyPr/>
          <a:lstStyle/>
          <a:p>
            <a:fld id="{3507156F-E5CE-4182-AE75-6D76E5951243}" type="datetimeFigureOut">
              <a:rPr lang="en-IN" smtClean="0"/>
              <a:pPr/>
              <a:t>18-04-2021</a:t>
            </a:fld>
            <a:endParaRPr lang="en-IN"/>
          </a:p>
        </p:txBody>
      </p:sp>
      <p:sp>
        <p:nvSpPr>
          <p:cNvPr id="3" name="Footer Placeholder 2">
            <a:extLst>
              <a:ext uri="{FF2B5EF4-FFF2-40B4-BE49-F238E27FC236}">
                <a16:creationId xmlns:a16="http://schemas.microsoft.com/office/drawing/2014/main" xmlns="" id="{1B4B23F9-4F73-47C4-98F6-F636E2325F4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149938FB-0730-4E91-BD09-381D6A485389}"/>
              </a:ext>
            </a:extLst>
          </p:cNvPr>
          <p:cNvSpPr>
            <a:spLocks noGrp="1"/>
          </p:cNvSpPr>
          <p:nvPr>
            <p:ph type="sldNum" sz="quarter" idx="12"/>
          </p:nvPr>
        </p:nvSpPr>
        <p:spPr/>
        <p:txBody>
          <a:body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2710840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E0066-523F-4EA2-83F4-E533A3B4B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42F299F-690F-4C12-8B5F-D738059FDA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A6BCD668-8B34-4AE5-83FA-CCBC44E9B6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DB81C4B-CB88-41C7-94FD-76716D0B54C0}"/>
              </a:ext>
            </a:extLst>
          </p:cNvPr>
          <p:cNvSpPr>
            <a:spLocks noGrp="1"/>
          </p:cNvSpPr>
          <p:nvPr>
            <p:ph type="dt" sz="half" idx="10"/>
          </p:nvPr>
        </p:nvSpPr>
        <p:spPr/>
        <p:txBody>
          <a:bodyPr/>
          <a:lstStyle/>
          <a:p>
            <a:fld id="{3507156F-E5CE-4182-AE75-6D76E5951243}" type="datetimeFigureOut">
              <a:rPr lang="en-IN" smtClean="0"/>
              <a:pPr/>
              <a:t>18-04-2021</a:t>
            </a:fld>
            <a:endParaRPr lang="en-IN"/>
          </a:p>
        </p:txBody>
      </p:sp>
      <p:sp>
        <p:nvSpPr>
          <p:cNvPr id="6" name="Footer Placeholder 5">
            <a:extLst>
              <a:ext uri="{FF2B5EF4-FFF2-40B4-BE49-F238E27FC236}">
                <a16:creationId xmlns:a16="http://schemas.microsoft.com/office/drawing/2014/main" xmlns="" id="{B344B13D-F138-4E42-92C6-09AADBD264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5616C4C-7367-4A68-AA31-EFDB1299D037}"/>
              </a:ext>
            </a:extLst>
          </p:cNvPr>
          <p:cNvSpPr>
            <a:spLocks noGrp="1"/>
          </p:cNvSpPr>
          <p:nvPr>
            <p:ph type="sldNum" sz="quarter" idx="12"/>
          </p:nvPr>
        </p:nvSpPr>
        <p:spPr/>
        <p:txBody>
          <a:body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377949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6C6412-558E-41F1-800B-B5054FFE94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80F46CD1-812F-4CD0-88D2-C49543324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DF8DBB0A-F4E8-455A-8B11-23A91236B5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1615A42-AF92-4167-BE0C-51711E883961}"/>
              </a:ext>
            </a:extLst>
          </p:cNvPr>
          <p:cNvSpPr>
            <a:spLocks noGrp="1"/>
          </p:cNvSpPr>
          <p:nvPr>
            <p:ph type="dt" sz="half" idx="10"/>
          </p:nvPr>
        </p:nvSpPr>
        <p:spPr/>
        <p:txBody>
          <a:bodyPr/>
          <a:lstStyle/>
          <a:p>
            <a:fld id="{3507156F-E5CE-4182-AE75-6D76E5951243}" type="datetimeFigureOut">
              <a:rPr lang="en-IN" smtClean="0"/>
              <a:pPr/>
              <a:t>18-04-2021</a:t>
            </a:fld>
            <a:endParaRPr lang="en-IN"/>
          </a:p>
        </p:txBody>
      </p:sp>
      <p:sp>
        <p:nvSpPr>
          <p:cNvPr id="6" name="Footer Placeholder 5">
            <a:extLst>
              <a:ext uri="{FF2B5EF4-FFF2-40B4-BE49-F238E27FC236}">
                <a16:creationId xmlns:a16="http://schemas.microsoft.com/office/drawing/2014/main" xmlns="" id="{CB9DCBBC-50B8-4866-A686-C6A92190F3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7E871B1-A11F-454F-991B-FD55AE9D588C}"/>
              </a:ext>
            </a:extLst>
          </p:cNvPr>
          <p:cNvSpPr>
            <a:spLocks noGrp="1"/>
          </p:cNvSpPr>
          <p:nvPr>
            <p:ph type="sldNum" sz="quarter" idx="12"/>
          </p:nvPr>
        </p:nvSpPr>
        <p:spPr/>
        <p:txBody>
          <a:body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3162462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20E8B8F-0625-4056-9F69-B7F75A4774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96799DD-63CB-48BB-A6F3-76CE46D098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125FC39-7279-40A4-B6E6-0F88E0AA92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7156F-E5CE-4182-AE75-6D76E5951243}" type="datetimeFigureOut">
              <a:rPr lang="en-IN" smtClean="0"/>
              <a:pPr/>
              <a:t>18-04-2021</a:t>
            </a:fld>
            <a:endParaRPr lang="en-IN"/>
          </a:p>
        </p:txBody>
      </p:sp>
      <p:sp>
        <p:nvSpPr>
          <p:cNvPr id="5" name="Footer Placeholder 4">
            <a:extLst>
              <a:ext uri="{FF2B5EF4-FFF2-40B4-BE49-F238E27FC236}">
                <a16:creationId xmlns:a16="http://schemas.microsoft.com/office/drawing/2014/main" xmlns="" id="{23F210A8-90AB-45AF-97E7-48EEDEC12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54C3BE81-D690-4E8D-A45D-B50A44B4B5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828338-87D3-4117-A7D0-4F0A4EB92494}" type="slidenum">
              <a:rPr lang="en-IN" smtClean="0"/>
              <a:pPr/>
              <a:t>‹#›</a:t>
            </a:fld>
            <a:endParaRPr lang="en-IN"/>
          </a:p>
        </p:txBody>
      </p:sp>
    </p:spTree>
    <p:extLst>
      <p:ext uri="{BB962C8B-B14F-4D97-AF65-F5344CB8AC3E}">
        <p14:creationId xmlns:p14="http://schemas.microsoft.com/office/powerpoint/2010/main" xmlns="" val="1093121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pixabay.com/en/business-man-man-business-2356422/"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en/photo/1449661" TargetMode="Externa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3.jpeg"/><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eslkidsgames.com/2017/06/esl-game-whats-missing.html" TargetMode="External"/><Relationship Id="rId2" Type="http://schemas.openxmlformats.org/officeDocument/2006/relationships/image" Target="../media/image17.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hyperlink" Target="http://www.progressive-charlestown.com/2015/12/privacy-santas-wish-list-for-nsa-and.html" TargetMode="External"/><Relationship Id="rId5" Type="http://schemas.microsoft.com/office/2007/relationships/hdphoto" Target="../media/hdphoto5.wdp"/><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hyperlink" Target="https://pixabay.com/photos/implement-do-implementation-project-2372179/" TargetMode="External"/><Relationship Id="rId2" Type="http://schemas.openxmlformats.org/officeDocument/2006/relationships/image" Target="../media/image21.jpeg"/><Relationship Id="rId1" Type="http://schemas.openxmlformats.org/officeDocument/2006/relationships/slideLayout" Target="../slideLayouts/slideLayout1.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hyperlink" Target="https://pxhere.com/en/photo/756729" TargetMode="External"/><Relationship Id="rId3" Type="http://schemas.microsoft.com/office/2007/relationships/hdphoto" Target="../media/hdphoto2.wdp"/><Relationship Id="rId7" Type="http://schemas.openxmlformats.org/officeDocument/2006/relationships/image" Target="../media/image24.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2020.igem.org/Team:NCKU_Tainan/Entrepreneurshi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www.pickpik.com/white-male-3d-model-isolated-3d-model-full-body-850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educatormusing.blogspot.com/2011_07_01_archive.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pngall.com/solution-png" TargetMode="External"/><Relationship Id="rId2" Type="http://schemas.openxmlformats.org/officeDocument/2006/relationships/image" Target="../media/image3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hyperlink" Target="http://gonitsora.com/s-n-bose-national-center-basic-sciences-phd-applications/" TargetMode="External"/><Relationship Id="rId2" Type="http://schemas.openxmlformats.org/officeDocument/2006/relationships/slideLayout" Target="../slideLayouts/slideLayout12.xml"/><Relationship Id="rId1" Type="http://schemas.openxmlformats.org/officeDocument/2006/relationships/tags" Target="../tags/tag2.xml"/><Relationship Id="rId6" Type="http://schemas.microsoft.com/office/2007/relationships/hdphoto" Target="../media/hdphoto3.wdp"/><Relationship Id="rId5" Type="http://schemas.openxmlformats.org/officeDocument/2006/relationships/image" Target="../media/image4.jpeg"/><Relationship Id="rId4" Type="http://schemas.microsoft.com/office/2007/relationships/hdphoto" Target="../media/hdphoto2.wdp"/><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hyperlink" Target="http://mozilla.si/page/2" TargetMode="External"/><Relationship Id="rId2" Type="http://schemas.openxmlformats.org/officeDocument/2006/relationships/image" Target="../media/image32.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hyperlink" Target="https://www.kaggle.com/akram24/position-salarie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hyperlink" Target="https://pixabay.com/en/business-man-man-business-235642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s://sitesmatrix.com/blog/category/sport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pngall.com/meeting-png" TargetMode="External"/><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rawpixel.com/search/black%20%20people%20illustrations" TargetMode="External"/><Relationship Id="rId3" Type="http://schemas.openxmlformats.org/officeDocument/2006/relationships/image" Target="../media/image5.jpeg"/><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2.png"/><Relationship Id="rId10" Type="http://schemas.microsoft.com/office/2007/relationships/hdphoto" Target="../media/hdphoto2.wdp"/><Relationship Id="rId4" Type="http://schemas.openxmlformats.org/officeDocument/2006/relationships/hyperlink" Target="http://www.ludiclearning.org/" TargetMode="External"/><Relationship Id="rId9"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hyperlink" Target="https://pixabay.com/illustrations/thinking-question-think-man-mark-4695538/" TargetMode="External"/><Relationship Id="rId5" Type="http://schemas.openxmlformats.org/officeDocument/2006/relationships/image" Target="../media/image8.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9.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peoplematters.in/news/trends/michael-pages-salary-benchmark-report-is-out-are-you-paid-right-20606" TargetMode="External"/><Relationship Id="rId4" Type="http://schemas.microsoft.com/office/2007/relationships/hdphoto" Target="../media/hdphoto4.wdp"/><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hyperlink" Target="https://www.kaggle.com/cristiano-ronaldo-vs-lionel-messi-goals-eda"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owl.excelsior.edu/writing-refresher/apa-refresher/" TargetMode="Externa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gonnabecrazyforyou.blogspot.com/2013/09/21st-september-world-gratitude-day.html" TargetMode="External"/><Relationship Id="rId5" Type="http://schemas.openxmlformats.org/officeDocument/2006/relationships/image" Target="../media/image61.jpeg"/><Relationship Id="rId4" Type="http://schemas.openxmlformats.org/officeDocument/2006/relationships/hyperlink" Target="https://creativemarket.com/Creativepriyanka/4084607-Thankyou-gratitude-ic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carolahand.wordpress.com/2016/01/08/social-sciences-research-to-count-or-to-listen/"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hyperlink" Target="https://freesvg.org/glibersat-progress-bar" TargetMode="External"/><Relationship Id="rId7" Type="http://schemas.openxmlformats.org/officeDocument/2006/relationships/hyperlink" Target="https://www.needpix.com/photo/download/1866715/brainstorm-ideas-questions-african-business-innovation-solution-thinking-businessman"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jpeg"/><Relationship Id="rId5" Type="http://schemas.microsoft.com/office/2007/relationships/hdphoto" Target="../media/hdphoto1.wdp"/><Relationship Id="rId4" Type="http://schemas.openxmlformats.org/officeDocument/2006/relationships/image" Target="../media/image2.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hyperlink" Target="https://www.wallpaperflare.com/anime-illustration-library-trees-books-birds-magic-architecture-wallpaper-pbqqx" TargetMode="External"/><Relationship Id="rId2" Type="http://schemas.openxmlformats.org/officeDocument/2006/relationships/image" Target="../media/image14.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www.wallpaperflare.com/programmer-advertisement-screenshot-java-coder-by-pcbots-communication-wallpaper-qmul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C28659E-412C-4600-B45E-BAE370BC2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3BB91B55-63C4-4977-A55A-E60B8675EEEA}"/>
              </a:ext>
            </a:extLst>
          </p:cNvPr>
          <p:cNvPicPr>
            <a:picLocks noChangeAspect="1"/>
          </p:cNvPicPr>
          <p:nvPr/>
        </p:nvPicPr>
        <p:blipFill rotWithShape="1">
          <a:blip r:embed="rId3">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t="18380" b="25370"/>
          <a:stretch/>
        </p:blipFill>
        <p:spPr>
          <a:xfrm>
            <a:off x="20" y="10"/>
            <a:ext cx="12191980" cy="6857989"/>
          </a:xfrm>
          <a:prstGeom prst="rect">
            <a:avLst/>
          </a:prstGeom>
        </p:spPr>
      </p:pic>
      <p:sp>
        <p:nvSpPr>
          <p:cNvPr id="12" name="Rectangle 11">
            <a:extLst>
              <a:ext uri="{FF2B5EF4-FFF2-40B4-BE49-F238E27FC236}">
                <a16:creationId xmlns:a16="http://schemas.microsoft.com/office/drawing/2014/main" xmlns="" id="{AE95896B-6905-4618-A7DF-DED8A61FBC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7748BD8C-4984-4138-94CA-2DC5F39DC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5">
              <a:alphaModFix amt="30000"/>
              <a:duotone>
                <a:prstClr val="black"/>
                <a:schemeClr val="accent1">
                  <a:tint val="45000"/>
                  <a:satMod val="400000"/>
                </a:schemeClr>
              </a:duotone>
              <a:extLst>
                <a:ext uri="{BEBA8EAE-BF5A-486C-A8C5-ECC9F3942E4B}">
                  <a14:imgProps xmlns:a14="http://schemas.microsoft.com/office/drawing/2010/main" xmlns="">
                    <a14:imgLayer r:embed="rId6">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52A0A1D-6C5B-404D-910D-46926C358512}"/>
              </a:ext>
            </a:extLst>
          </p:cNvPr>
          <p:cNvSpPr>
            <a:spLocks noGrp="1"/>
          </p:cNvSpPr>
          <p:nvPr>
            <p:ph type="ctrTitle"/>
          </p:nvPr>
        </p:nvSpPr>
        <p:spPr>
          <a:xfrm>
            <a:off x="321733" y="348343"/>
            <a:ext cx="4118187" cy="4132751"/>
          </a:xfrm>
        </p:spPr>
        <p:txBody>
          <a:bodyPr anchor="b">
            <a:normAutofit/>
          </a:bodyPr>
          <a:lstStyle/>
          <a:p>
            <a:r>
              <a:rPr lang="en-US" b="1" dirty="0">
                <a:solidFill>
                  <a:srgbClr val="FFFFFF"/>
                </a:solidFill>
                <a:latin typeface="Rockwell Condensed" pitchFamily="18" charset="0"/>
              </a:rPr>
              <a:t>Salary prediction</a:t>
            </a:r>
            <a:br>
              <a:rPr lang="en-US" b="1" dirty="0">
                <a:solidFill>
                  <a:srgbClr val="FFFFFF"/>
                </a:solidFill>
                <a:latin typeface="Rockwell Condensed" pitchFamily="18" charset="0"/>
              </a:rPr>
            </a:br>
            <a:r>
              <a:rPr lang="en-US" b="1" dirty="0">
                <a:solidFill>
                  <a:srgbClr val="FFFFFF"/>
                </a:solidFill>
                <a:latin typeface="Rockwell Condensed" pitchFamily="18" charset="0"/>
              </a:rPr>
              <a:t> Project - </a:t>
            </a:r>
            <a:r>
              <a:rPr lang="en-US" b="1" dirty="0" smtClean="0">
                <a:solidFill>
                  <a:srgbClr val="FFFFFF"/>
                </a:solidFill>
                <a:latin typeface="Rockwell Condensed" pitchFamily="18" charset="0"/>
              </a:rPr>
              <a:t>I</a:t>
            </a:r>
            <a:endParaRPr lang="en-IN" b="1" dirty="0">
              <a:solidFill>
                <a:srgbClr val="FFFFFF"/>
              </a:solidFill>
              <a:latin typeface="Rockwell Condensed" pitchFamily="18" charset="0"/>
            </a:endParaRPr>
          </a:p>
        </p:txBody>
      </p:sp>
      <p:sp>
        <p:nvSpPr>
          <p:cNvPr id="3" name="Subtitle 2">
            <a:extLst>
              <a:ext uri="{FF2B5EF4-FFF2-40B4-BE49-F238E27FC236}">
                <a16:creationId xmlns:a16="http://schemas.microsoft.com/office/drawing/2014/main" xmlns="" id="{B120296F-28AB-453D-B2BF-38743349254C}"/>
              </a:ext>
            </a:extLst>
          </p:cNvPr>
          <p:cNvSpPr>
            <a:spLocks noGrp="1"/>
          </p:cNvSpPr>
          <p:nvPr>
            <p:ph type="subTitle" idx="1"/>
          </p:nvPr>
        </p:nvSpPr>
        <p:spPr>
          <a:xfrm>
            <a:off x="8551332" y="977053"/>
            <a:ext cx="3513667" cy="2849880"/>
          </a:xfrm>
        </p:spPr>
        <p:txBody>
          <a:bodyPr>
            <a:normAutofit/>
          </a:bodyPr>
          <a:lstStyle/>
          <a:p>
            <a:pPr algn="l"/>
            <a:r>
              <a:rPr lang="en-US" dirty="0">
                <a:solidFill>
                  <a:srgbClr val="FFFFFF"/>
                </a:solidFill>
                <a:latin typeface="Rockwell Condensed" pitchFamily="18" charset="0"/>
              </a:rPr>
              <a:t>	Author : </a:t>
            </a:r>
          </a:p>
          <a:p>
            <a:pPr algn="l"/>
            <a:r>
              <a:rPr lang="en-US" dirty="0">
                <a:solidFill>
                  <a:srgbClr val="FFFFFF"/>
                </a:solidFill>
                <a:latin typeface="Rockwell Condensed" pitchFamily="18" charset="0"/>
              </a:rPr>
              <a:t>Anand Veerarahavan</a:t>
            </a:r>
          </a:p>
          <a:p>
            <a:pPr algn="l"/>
            <a:r>
              <a:rPr lang="en-US" dirty="0">
                <a:solidFill>
                  <a:srgbClr val="FFFFFF"/>
                </a:solidFill>
                <a:latin typeface="Rockwell Condensed" pitchFamily="18" charset="0"/>
              </a:rPr>
              <a:t>			</a:t>
            </a:r>
            <a:endParaRPr lang="en-IN" dirty="0">
              <a:solidFill>
                <a:srgbClr val="FFFFFF"/>
              </a:solidFill>
              <a:latin typeface="Rockwell Condensed" pitchFamily="18" charset="0"/>
            </a:endParaRPr>
          </a:p>
        </p:txBody>
      </p:sp>
    </p:spTree>
    <p:custDataLst>
      <p:tags r:id="rId1"/>
    </p:custDataLst>
    <p:extLst>
      <p:ext uri="{BB962C8B-B14F-4D97-AF65-F5344CB8AC3E}">
        <p14:creationId xmlns:p14="http://schemas.microsoft.com/office/powerpoint/2010/main" xmlns="" val="3978883188"/>
      </p:ext>
    </p:extLst>
  </p:cSld>
  <p:clrMapOvr>
    <a:masterClrMapping/>
  </p:clrMapOvr>
  <mc:AlternateContent xmlns:mc="http://schemas.openxmlformats.org/markup-compatibility/2006">
    <mc:Choice xmlns:p14="http://schemas.microsoft.com/office/powerpoint/2010/main" xmlns="" Requires="p14">
      <p:transition p14:dur="250" advTm="9522"/>
    </mc:Choice>
    <mc:Fallback>
      <p:transition advTm="95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1000"/>
                                        <p:tgtEl>
                                          <p:spTgt spid="3">
                                            <p:txEl>
                                              <p:pRg st="2" end="2"/>
                                            </p:txEl>
                                          </p:spTgt>
                                        </p:tgtEl>
                                      </p:cBhvr>
                                    </p:animEffect>
                                    <p:anim calcmode="lin" valueType="num">
                                      <p:cBhvr>
                                        <p:cTn id="3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2"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7CC9BD8-5216-476D-90E7-8C766620F03D}"/>
              </a:ext>
            </a:extLst>
          </p:cNvPr>
          <p:cNvPicPr>
            <a:picLocks noChangeAspect="1"/>
          </p:cNvPicPr>
          <p:nvPr/>
        </p:nvPicPr>
        <p:blipFill rotWithShape="1">
          <a:blip r:embed="rId2">
            <a:alphaModFix amt="11000"/>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rcRect t="8021" b="8024"/>
          <a:stretch/>
        </p:blipFill>
        <p:spPr>
          <a:xfrm>
            <a:off x="20" y="10"/>
            <a:ext cx="12191980" cy="6857989"/>
          </a:xfrm>
          <a:prstGeom prst="rect">
            <a:avLst/>
          </a:prstGeom>
        </p:spPr>
      </p:pic>
      <p:sp>
        <p:nvSpPr>
          <p:cNvPr id="19" name="Rectangle 18">
            <a:extLst>
              <a:ext uri="{FF2B5EF4-FFF2-40B4-BE49-F238E27FC236}">
                <a16:creationId xmlns:a16="http://schemas.microsoft.com/office/drawing/2014/main" xmlns="" id="{F79FF99C-BAA9-404F-9C96-6DD456B4F7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49C44AFD-C72D-4D9C-84C6-73E615CED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xmlns="">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4E63F8-21DC-46C7-91E8-951039A72F97}"/>
              </a:ext>
            </a:extLst>
          </p:cNvPr>
          <p:cNvSpPr>
            <a:spLocks noGrp="1"/>
          </p:cNvSpPr>
          <p:nvPr>
            <p:ph type="title"/>
          </p:nvPr>
        </p:nvSpPr>
        <p:spPr>
          <a:xfrm>
            <a:off x="1069848" y="365760"/>
            <a:ext cx="10058400" cy="1005841"/>
          </a:xfrm>
        </p:spPr>
        <p:txBody>
          <a:bodyPr anchor="ctr">
            <a:normAutofit/>
          </a:bodyPr>
          <a:lstStyle/>
          <a:p>
            <a:r>
              <a:rPr lang="en-US" dirty="0">
                <a:solidFill>
                  <a:schemeClr val="tx1"/>
                </a:solidFill>
                <a:latin typeface="Rockwell Condensed" panose="02060603050405020104" pitchFamily="18" charset="0"/>
              </a:rPr>
              <a:t>Importing the dataset</a:t>
            </a:r>
            <a:endParaRPr lang="en-IN" dirty="0">
              <a:solidFill>
                <a:schemeClr val="tx1"/>
              </a:solidFill>
              <a:latin typeface="Rockwell Condensed" panose="02060603050405020104" pitchFamily="18" charset="0"/>
            </a:endParaRPr>
          </a:p>
        </p:txBody>
      </p:sp>
      <p:sp>
        <p:nvSpPr>
          <p:cNvPr id="9" name="Content Placeholder 8">
            <a:extLst>
              <a:ext uri="{FF2B5EF4-FFF2-40B4-BE49-F238E27FC236}">
                <a16:creationId xmlns:a16="http://schemas.microsoft.com/office/drawing/2014/main" xmlns="" id="{2AE0D725-56FF-4690-8A0F-1207AFE4EA21}"/>
              </a:ext>
            </a:extLst>
          </p:cNvPr>
          <p:cNvSpPr>
            <a:spLocks noGrp="1"/>
          </p:cNvSpPr>
          <p:nvPr>
            <p:ph idx="1"/>
          </p:nvPr>
        </p:nvSpPr>
        <p:spPr>
          <a:xfrm>
            <a:off x="1069848" y="1867989"/>
            <a:ext cx="10058400" cy="4304211"/>
          </a:xfrm>
        </p:spPr>
        <p:txBody>
          <a:bodyPr>
            <a:normAutofit fontScale="92500" lnSpcReduction="10000"/>
          </a:bodyPr>
          <a:lstStyle/>
          <a:p>
            <a:r>
              <a:rPr lang="en-US" dirty="0">
                <a:latin typeface="Rockwell Condensed" panose="02060603050405020104" pitchFamily="18" charset="0"/>
              </a:rPr>
              <a:t>Here we define the dependent and independent variables of the model.</a:t>
            </a:r>
          </a:p>
          <a:p>
            <a:r>
              <a:rPr lang="en-US" dirty="0">
                <a:latin typeface="Rockwell Condensed" panose="02060603050405020104" pitchFamily="18" charset="0"/>
              </a:rPr>
              <a:t>As we know that we need to predict the salary for different position in a company, we can easily conclude that  the dataset that salary is a dependent variable and position is a independent variable(feature).</a:t>
            </a:r>
          </a:p>
          <a:p>
            <a:r>
              <a:rPr lang="en-US" dirty="0">
                <a:latin typeface="Rockwell Condensed" panose="02060603050405020104" pitchFamily="18" charset="0"/>
              </a:rPr>
              <a:t>The code :</a:t>
            </a:r>
          </a:p>
          <a:p>
            <a:pPr marL="0" indent="0">
              <a:buNone/>
            </a:pPr>
            <a:r>
              <a:rPr lang="en-US" dirty="0">
                <a:latin typeface="Rockwell Condensed" panose="02060603050405020104" pitchFamily="18" charset="0"/>
              </a:rPr>
              <a:t>	dataset = </a:t>
            </a:r>
            <a:r>
              <a:rPr lang="en-US" dirty="0" err="1">
                <a:latin typeface="Rockwell Condensed" panose="02060603050405020104" pitchFamily="18" charset="0"/>
              </a:rPr>
              <a:t>pd.read_csv</a:t>
            </a:r>
            <a:r>
              <a:rPr lang="en-US" dirty="0">
                <a:latin typeface="Rockwell Condensed" panose="02060603050405020104" pitchFamily="18" charset="0"/>
              </a:rPr>
              <a:t>(‘Position_Salaries.csv)</a:t>
            </a:r>
          </a:p>
          <a:p>
            <a:pPr marL="0" indent="0">
              <a:buNone/>
            </a:pPr>
            <a:r>
              <a:rPr lang="en-US" dirty="0">
                <a:latin typeface="Rockwell Condensed" panose="02060603050405020104" pitchFamily="18" charset="0"/>
              </a:rPr>
              <a:t>	X= </a:t>
            </a:r>
            <a:r>
              <a:rPr lang="en-US" dirty="0" err="1">
                <a:latin typeface="Rockwell Condensed" panose="02060603050405020104" pitchFamily="18" charset="0"/>
              </a:rPr>
              <a:t>dataset.iloc</a:t>
            </a:r>
            <a:r>
              <a:rPr lang="en-US" dirty="0">
                <a:latin typeface="Rockwell Condensed" panose="02060603050405020104" pitchFamily="18" charset="0"/>
              </a:rPr>
              <a:t>[: ,1 : -1].values</a:t>
            </a:r>
          </a:p>
          <a:p>
            <a:pPr marL="0" indent="0">
              <a:buNone/>
            </a:pPr>
            <a:r>
              <a:rPr lang="en-US" dirty="0">
                <a:latin typeface="Rockwell Condensed" panose="02060603050405020104" pitchFamily="18" charset="0"/>
              </a:rPr>
              <a:t>	y = </a:t>
            </a:r>
            <a:r>
              <a:rPr lang="en-US" dirty="0" err="1">
                <a:latin typeface="Rockwell Condensed" panose="02060603050405020104" pitchFamily="18" charset="0"/>
              </a:rPr>
              <a:t>dataset.iloc</a:t>
            </a:r>
            <a:r>
              <a:rPr lang="en-US" dirty="0">
                <a:latin typeface="Rockwell Condensed" panose="02060603050405020104" pitchFamily="18" charset="0"/>
              </a:rPr>
              <a:t>[: , -1].values</a:t>
            </a:r>
          </a:p>
          <a:p>
            <a:pPr marL="0" indent="0">
              <a:buNone/>
            </a:pPr>
            <a:r>
              <a:rPr lang="en-US" dirty="0">
                <a:latin typeface="Rockwell Condensed" panose="02060603050405020104" pitchFamily="18" charset="0"/>
              </a:rPr>
              <a:t>We read the file “Position_Salaries.csv” and set the value of X to the second column and y to the last column</a:t>
            </a:r>
          </a:p>
        </p:txBody>
      </p:sp>
      <p:grpSp>
        <p:nvGrpSpPr>
          <p:cNvPr id="23" name="Group 22">
            <a:extLst>
              <a:ext uri="{FF2B5EF4-FFF2-40B4-BE49-F238E27FC236}">
                <a16:creationId xmlns:a16="http://schemas.microsoft.com/office/drawing/2014/main" xmlns="" id="{1D25B14F-36E0-41E8-956F-CABEF1ADD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24" name="Oval 23">
              <a:extLst>
                <a:ext uri="{FF2B5EF4-FFF2-40B4-BE49-F238E27FC236}">
                  <a16:creationId xmlns:a16="http://schemas.microsoft.com/office/drawing/2014/main" xmlns="" id="{4AFB9EA5-DE4D-4E6B-A302-F55174E4B1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xmlns="" id="{E44092F4-4D9B-4D0A-8832-C29E786F8F0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xmlns="" val="3907051081"/>
      </p:ext>
    </p:extLst>
  </p:cSld>
  <p:clrMapOvr>
    <a:masterClrMapping/>
  </p:clrMapOvr>
  <mc:AlternateContent xmlns:mc="http://schemas.openxmlformats.org/markup-compatibility/2006">
    <mc:Choice xmlns:p14="http://schemas.microsoft.com/office/powerpoint/2010/main" xmlns="" Requires="p14">
      <p:transition p14:dur="250" advTm="8509"/>
    </mc:Choice>
    <mc:Fallback>
      <p:transition advTm="85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5C28659E-412C-4600-B45E-BAE370BC2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B55342AE-2308-41DC-9358-6D4F94499438}"/>
              </a:ext>
            </a:extLst>
          </p:cNvPr>
          <p:cNvPicPr>
            <a:picLocks noChangeAspect="1"/>
          </p:cNvPicPr>
          <p:nvPr/>
        </p:nvPicPr>
        <p:blipFill rotWithShape="1">
          <a:blip r:embed="rId2">
            <a:alphaModFix amt="17000"/>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rcRect l="1571" r="3762"/>
          <a:stretch/>
        </p:blipFill>
        <p:spPr>
          <a:xfrm>
            <a:off x="20" y="30988"/>
            <a:ext cx="12191980" cy="6857989"/>
          </a:xfrm>
          <a:prstGeom prst="rect">
            <a:avLst/>
          </a:prstGeom>
        </p:spPr>
      </p:pic>
      <p:sp>
        <p:nvSpPr>
          <p:cNvPr id="22" name="Rectangle 21">
            <a:extLst>
              <a:ext uri="{FF2B5EF4-FFF2-40B4-BE49-F238E27FC236}">
                <a16:creationId xmlns:a16="http://schemas.microsoft.com/office/drawing/2014/main" xmlns="" id="{AE95896B-6905-4618-A7DF-DED8A61FBC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7748BD8C-4984-4138-94CA-2DC5F39DC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xmlns="">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A60E4594-72CC-4DAD-9DC8-304222255A7F}"/>
              </a:ext>
            </a:extLst>
          </p:cNvPr>
          <p:cNvSpPr>
            <a:spLocks noGrp="1"/>
          </p:cNvSpPr>
          <p:nvPr>
            <p:ph type="ctrTitle"/>
          </p:nvPr>
        </p:nvSpPr>
        <p:spPr>
          <a:xfrm>
            <a:off x="325120" y="274321"/>
            <a:ext cx="10693400" cy="1452879"/>
          </a:xfrm>
        </p:spPr>
        <p:txBody>
          <a:bodyPr anchor="b">
            <a:normAutofit/>
          </a:bodyPr>
          <a:lstStyle/>
          <a:p>
            <a:r>
              <a:rPr lang="en-IN" sz="6600" dirty="0">
                <a:solidFill>
                  <a:srgbClr val="FFFFFF"/>
                </a:solidFill>
                <a:latin typeface="Rockwell Condensed" panose="02060603050405020104" pitchFamily="18" charset="0"/>
              </a:rPr>
              <a:t>Taking care of missing data</a:t>
            </a:r>
          </a:p>
        </p:txBody>
      </p:sp>
      <p:sp>
        <p:nvSpPr>
          <p:cNvPr id="3" name="Subtitle 2">
            <a:extLst>
              <a:ext uri="{FF2B5EF4-FFF2-40B4-BE49-F238E27FC236}">
                <a16:creationId xmlns:a16="http://schemas.microsoft.com/office/drawing/2014/main" xmlns="" id="{8E760986-75D4-4FB9-8D82-B61B400F672C}"/>
              </a:ext>
            </a:extLst>
          </p:cNvPr>
          <p:cNvSpPr>
            <a:spLocks noGrp="1"/>
          </p:cNvSpPr>
          <p:nvPr>
            <p:ph type="subTitle" idx="1"/>
          </p:nvPr>
        </p:nvSpPr>
        <p:spPr>
          <a:xfrm>
            <a:off x="81280" y="2377439"/>
            <a:ext cx="11988800" cy="4206239"/>
          </a:xfrm>
        </p:spPr>
        <p:txBody>
          <a:bodyPr>
            <a:normAutofit/>
          </a:bodyPr>
          <a:lstStyle/>
          <a:p>
            <a:r>
              <a:rPr lang="en-IN" dirty="0">
                <a:solidFill>
                  <a:schemeClr val="bg1"/>
                </a:solidFill>
                <a:latin typeface="Rockwell Condensed" panose="02060603050405020104" pitchFamily="18" charset="0"/>
              </a:rPr>
              <a:t>We need to replace the missing values in the dataset by filling in the average or by looking at the value similar or equal to it inside the dataset</a:t>
            </a:r>
          </a:p>
          <a:p>
            <a:r>
              <a:rPr lang="en-IN" dirty="0">
                <a:solidFill>
                  <a:schemeClr val="bg1"/>
                </a:solidFill>
                <a:latin typeface="Rockwell Condensed" panose="02060603050405020104" pitchFamily="18" charset="0"/>
              </a:rPr>
              <a:t>To do this , we need </a:t>
            </a:r>
            <a:r>
              <a:rPr lang="en-IN" dirty="0" err="1">
                <a:solidFill>
                  <a:schemeClr val="bg1"/>
                </a:solidFill>
                <a:latin typeface="Rockwell Condensed" panose="02060603050405020104" pitchFamily="18" charset="0"/>
              </a:rPr>
              <a:t>SimpleImputer</a:t>
            </a:r>
            <a:r>
              <a:rPr lang="en-IN" dirty="0">
                <a:solidFill>
                  <a:schemeClr val="bg1"/>
                </a:solidFill>
                <a:latin typeface="Rockwell Condensed" panose="02060603050405020104" pitchFamily="18" charset="0"/>
              </a:rPr>
              <a:t> from </a:t>
            </a:r>
            <a:r>
              <a:rPr lang="en-IN" dirty="0" err="1">
                <a:solidFill>
                  <a:schemeClr val="bg1"/>
                </a:solidFill>
                <a:latin typeface="Rockwell Condensed" panose="02060603050405020104" pitchFamily="18" charset="0"/>
              </a:rPr>
              <a:t>sklearn</a:t>
            </a:r>
            <a:r>
              <a:rPr lang="en-IN" dirty="0">
                <a:solidFill>
                  <a:schemeClr val="bg1"/>
                </a:solidFill>
                <a:latin typeface="Rockwell Condensed" panose="02060603050405020104" pitchFamily="18" charset="0"/>
              </a:rPr>
              <a:t> library.</a:t>
            </a:r>
          </a:p>
          <a:p>
            <a:r>
              <a:rPr lang="en-IN" dirty="0">
                <a:solidFill>
                  <a:schemeClr val="bg1"/>
                </a:solidFill>
                <a:latin typeface="Rockwell Condensed" panose="02060603050405020104" pitchFamily="18" charset="0"/>
              </a:rPr>
              <a:t>We also use </a:t>
            </a:r>
            <a:r>
              <a:rPr lang="en-IN" dirty="0" err="1">
                <a:solidFill>
                  <a:schemeClr val="bg1"/>
                </a:solidFill>
                <a:latin typeface="Rockwell Condensed" panose="02060603050405020104" pitchFamily="18" charset="0"/>
              </a:rPr>
              <a:t>LabelEncoder</a:t>
            </a:r>
            <a:r>
              <a:rPr lang="en-IN" dirty="0">
                <a:solidFill>
                  <a:schemeClr val="bg1"/>
                </a:solidFill>
                <a:latin typeface="Rockwell Condensed" panose="02060603050405020104" pitchFamily="18" charset="0"/>
              </a:rPr>
              <a:t> technique on the data</a:t>
            </a:r>
          </a:p>
          <a:p>
            <a:r>
              <a:rPr lang="en-IN" dirty="0">
                <a:solidFill>
                  <a:schemeClr val="bg1"/>
                </a:solidFill>
                <a:latin typeface="Rockwell Condensed" panose="02060603050405020104" pitchFamily="18" charset="0"/>
              </a:rPr>
              <a:t>Code:</a:t>
            </a:r>
          </a:p>
          <a:p>
            <a:r>
              <a:rPr lang="en-IN" dirty="0">
                <a:solidFill>
                  <a:schemeClr val="bg1"/>
                </a:solidFill>
                <a:latin typeface="Rockwell Condensed" panose="02060603050405020104" pitchFamily="18" charset="0"/>
              </a:rPr>
              <a:t>from </a:t>
            </a:r>
            <a:r>
              <a:rPr lang="en-IN" dirty="0" err="1">
                <a:solidFill>
                  <a:schemeClr val="bg1"/>
                </a:solidFill>
                <a:latin typeface="Rockwell Condensed" panose="02060603050405020104" pitchFamily="18" charset="0"/>
              </a:rPr>
              <a:t>sklearn.impute</a:t>
            </a:r>
            <a:r>
              <a:rPr lang="en-IN" dirty="0">
                <a:solidFill>
                  <a:schemeClr val="bg1"/>
                </a:solidFill>
                <a:latin typeface="Rockwell Condensed" panose="02060603050405020104" pitchFamily="18" charset="0"/>
              </a:rPr>
              <a:t> import </a:t>
            </a:r>
            <a:r>
              <a:rPr lang="en-IN" dirty="0" err="1">
                <a:solidFill>
                  <a:schemeClr val="bg1"/>
                </a:solidFill>
                <a:latin typeface="Rockwell Condensed" panose="02060603050405020104" pitchFamily="18" charset="0"/>
              </a:rPr>
              <a:t>SimpleImputer</a:t>
            </a:r>
            <a:endParaRPr lang="en-IN" dirty="0">
              <a:solidFill>
                <a:schemeClr val="bg1"/>
              </a:solidFill>
              <a:latin typeface="Rockwell Condensed" panose="02060603050405020104" pitchFamily="18" charset="0"/>
            </a:endParaRPr>
          </a:p>
          <a:p>
            <a:r>
              <a:rPr lang="en-IN" dirty="0">
                <a:solidFill>
                  <a:schemeClr val="bg1"/>
                </a:solidFill>
                <a:latin typeface="Rockwell Condensed" panose="02060603050405020104" pitchFamily="18" charset="0"/>
              </a:rPr>
              <a:t>imputer = </a:t>
            </a:r>
            <a:r>
              <a:rPr lang="en-IN" dirty="0" err="1">
                <a:solidFill>
                  <a:schemeClr val="bg1"/>
                </a:solidFill>
                <a:latin typeface="Rockwell Condensed" panose="02060603050405020104" pitchFamily="18" charset="0"/>
              </a:rPr>
              <a:t>SimpleImputer</a:t>
            </a:r>
            <a:r>
              <a:rPr lang="en-IN" dirty="0">
                <a:solidFill>
                  <a:schemeClr val="bg1"/>
                </a:solidFill>
                <a:latin typeface="Rockwell Condensed" panose="02060603050405020104" pitchFamily="18" charset="0"/>
              </a:rPr>
              <a:t>(</a:t>
            </a:r>
            <a:r>
              <a:rPr lang="en-IN" dirty="0" err="1">
                <a:solidFill>
                  <a:schemeClr val="bg1"/>
                </a:solidFill>
                <a:latin typeface="Rockwell Condensed" panose="02060603050405020104" pitchFamily="18" charset="0"/>
              </a:rPr>
              <a:t>missing_values</a:t>
            </a:r>
            <a:r>
              <a:rPr lang="en-IN" dirty="0">
                <a:solidFill>
                  <a:schemeClr val="bg1"/>
                </a:solidFill>
                <a:latin typeface="Rockwell Condensed" panose="02060603050405020104" pitchFamily="18" charset="0"/>
              </a:rPr>
              <a:t> = </a:t>
            </a:r>
            <a:r>
              <a:rPr lang="en-IN" dirty="0" err="1">
                <a:solidFill>
                  <a:schemeClr val="bg1"/>
                </a:solidFill>
                <a:latin typeface="Rockwell Condensed" panose="02060603050405020104" pitchFamily="18" charset="0"/>
              </a:rPr>
              <a:t>np.nan</a:t>
            </a:r>
            <a:r>
              <a:rPr lang="en-IN" dirty="0">
                <a:solidFill>
                  <a:schemeClr val="bg1"/>
                </a:solidFill>
                <a:latin typeface="Rockwell Condensed" panose="02060603050405020104" pitchFamily="18" charset="0"/>
              </a:rPr>
              <a:t>, strategy = ‘mean’)</a:t>
            </a:r>
          </a:p>
          <a:p>
            <a:r>
              <a:rPr lang="en-IN" dirty="0" err="1">
                <a:solidFill>
                  <a:schemeClr val="bg1"/>
                </a:solidFill>
                <a:latin typeface="Rockwell Condensed" panose="02060603050405020104" pitchFamily="18" charset="0"/>
              </a:rPr>
              <a:t>imputer.fit</a:t>
            </a:r>
            <a:r>
              <a:rPr lang="en-IN" dirty="0">
                <a:solidFill>
                  <a:schemeClr val="bg1"/>
                </a:solidFill>
                <a:latin typeface="Rockwell Condensed" panose="02060603050405020104" pitchFamily="18" charset="0"/>
              </a:rPr>
              <a:t>(X[:,1:-1])</a:t>
            </a:r>
          </a:p>
          <a:p>
            <a:endParaRPr lang="en-IN" dirty="0">
              <a:solidFill>
                <a:schemeClr val="bg1"/>
              </a:solidFill>
              <a:latin typeface="Rockwell Condensed" panose="02060603050405020104" pitchFamily="18" charset="0"/>
            </a:endParaRPr>
          </a:p>
          <a:p>
            <a:endParaRPr lang="en-IN" dirty="0">
              <a:solidFill>
                <a:schemeClr val="bg1"/>
              </a:solidFill>
              <a:latin typeface="Rockwell Condensed" panose="02060603050405020104" pitchFamily="18" charset="0"/>
            </a:endParaRPr>
          </a:p>
        </p:txBody>
      </p:sp>
    </p:spTree>
    <p:extLst>
      <p:ext uri="{BB962C8B-B14F-4D97-AF65-F5344CB8AC3E}">
        <p14:creationId xmlns:p14="http://schemas.microsoft.com/office/powerpoint/2010/main" xmlns="" val="970302482"/>
      </p:ext>
    </p:extLst>
  </p:cSld>
  <p:clrMapOvr>
    <a:masterClrMapping/>
  </p:clrMapOvr>
  <mc:AlternateContent xmlns:mc="http://schemas.openxmlformats.org/markup-compatibility/2006">
    <mc:Choice xmlns:p14="http://schemas.microsoft.com/office/powerpoint/2010/main" xmlns="" Requires="p14">
      <p:transition p14:dur="250" advTm="10658"/>
    </mc:Choice>
    <mc:Fallback>
      <p:transition advTm="106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0">
            <a:extLst>
              <a:ext uri="{FF2B5EF4-FFF2-40B4-BE49-F238E27FC236}">
                <a16:creationId xmlns:a16="http://schemas.microsoft.com/office/drawing/2014/main" xmlns="" id="{16DBFAD4-B5FC-442B-A283-381B01B195F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xmlns="" id="{9B649DC7-8769-4383-A6F2-8F366BA7A1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xmlns="">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2" name="Oval 12">
              <a:extLst>
                <a:ext uri="{FF2B5EF4-FFF2-40B4-BE49-F238E27FC236}">
                  <a16:creationId xmlns:a16="http://schemas.microsoft.com/office/drawing/2014/main" xmlns="" id="{0C67FD53-2686-4E0E-BA49-976F78F9A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5" name="Picture 4">
            <a:extLst>
              <a:ext uri="{FF2B5EF4-FFF2-40B4-BE49-F238E27FC236}">
                <a16:creationId xmlns:a16="http://schemas.microsoft.com/office/drawing/2014/main" xmlns="" id="{38A8E21F-7240-4463-9D1D-2E6EA5BF03D2}"/>
              </a:ext>
            </a:extLst>
          </p:cNvPr>
          <p:cNvPicPr>
            <a:picLocks noChangeAspect="1"/>
          </p:cNvPicPr>
          <p:nvPr/>
        </p:nvPicPr>
        <p:blipFill rotWithShape="1">
          <a:blip r:embed="rId4">
            <a:alphaModFix amt="2000"/>
            <a:extLst>
              <a:ext uri="{BEBA8EAE-BF5A-486C-A8C5-ECC9F3942E4B}">
                <a14:imgProps xmlns:a14="http://schemas.microsoft.com/office/drawing/2010/main" xmlns="">
                  <a14:imgLayer r:embed="rId5">
                    <a14:imgEffect>
                      <a14:artisticGlowEdges/>
                    </a14:imgEffect>
                  </a14:imgLayer>
                </a14:imgProps>
              </a:ext>
              <a:ext uri="{28A0092B-C50C-407E-A947-70E740481C1C}">
                <a14:useLocalDpi xmlns:a14="http://schemas.microsoft.com/office/drawing/2010/main" xmlns="" val="0"/>
              </a:ext>
              <a:ext uri="{837473B0-CC2E-450A-ABE3-18F120FF3D39}">
                <a1611:picAttrSrcUrl xmlns:a1611="http://schemas.microsoft.com/office/drawing/2016/11/main" xmlns="" r:id="rId6"/>
              </a:ext>
            </a:extLst>
          </a:blip>
          <a:srcRect t="26134" b="17616"/>
          <a:stretch/>
        </p:blipFill>
        <p:spPr>
          <a:xfrm>
            <a:off x="20" y="10"/>
            <a:ext cx="12191980" cy="6857989"/>
          </a:xfrm>
          <a:prstGeom prst="rect">
            <a:avLst/>
          </a:prstGeom>
        </p:spPr>
      </p:pic>
      <p:sp>
        <p:nvSpPr>
          <p:cNvPr id="23" name="Rectangle 14">
            <a:extLst>
              <a:ext uri="{FF2B5EF4-FFF2-40B4-BE49-F238E27FC236}">
                <a16:creationId xmlns:a16="http://schemas.microsoft.com/office/drawing/2014/main" xmlns="" id="{F79FF99C-BAA9-404F-9C96-6DD456B4F7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49C44AFD-C72D-4D9C-84C6-73E615CED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xmlns="">
                    <a14:imgLayer r:embed="rId8">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42B420D-A3B4-4880-BFF6-97D580466752}"/>
              </a:ext>
            </a:extLst>
          </p:cNvPr>
          <p:cNvSpPr>
            <a:spLocks noGrp="1"/>
          </p:cNvSpPr>
          <p:nvPr>
            <p:ph type="ctrTitle"/>
          </p:nvPr>
        </p:nvSpPr>
        <p:spPr>
          <a:xfrm>
            <a:off x="449942" y="248194"/>
            <a:ext cx="10678306" cy="1476103"/>
          </a:xfrm>
        </p:spPr>
        <p:txBody>
          <a:bodyPr vert="horz" lIns="91440" tIns="45720" rIns="91440" bIns="45720" rtlCol="0" anchor="ctr">
            <a:normAutofit/>
          </a:bodyPr>
          <a:lstStyle/>
          <a:p>
            <a:pPr>
              <a:lnSpc>
                <a:spcPct val="90000"/>
              </a:lnSpc>
            </a:pPr>
            <a:r>
              <a:rPr lang="en-US" sz="5400" dirty="0">
                <a:solidFill>
                  <a:schemeClr val="tx1"/>
                </a:solidFill>
                <a:latin typeface="Rockwell Condensed" panose="02060603050405020104" pitchFamily="18" charset="0"/>
              </a:rPr>
              <a:t>Encoding categorical data</a:t>
            </a:r>
          </a:p>
        </p:txBody>
      </p:sp>
      <p:sp>
        <p:nvSpPr>
          <p:cNvPr id="3" name="Subtitle 2">
            <a:extLst>
              <a:ext uri="{FF2B5EF4-FFF2-40B4-BE49-F238E27FC236}">
                <a16:creationId xmlns:a16="http://schemas.microsoft.com/office/drawing/2014/main" xmlns="" id="{46E7D846-27A5-4541-870B-257FF8CA089B}"/>
              </a:ext>
            </a:extLst>
          </p:cNvPr>
          <p:cNvSpPr>
            <a:spLocks noGrp="1"/>
          </p:cNvSpPr>
          <p:nvPr>
            <p:ph type="subTitle" idx="1"/>
          </p:nvPr>
        </p:nvSpPr>
        <p:spPr>
          <a:xfrm>
            <a:off x="449943" y="1698171"/>
            <a:ext cx="10980058" cy="4474029"/>
          </a:xfrm>
        </p:spPr>
        <p:txBody>
          <a:bodyPr vert="horz" lIns="91440" tIns="45720" rIns="91440" bIns="45720" rtlCol="0">
            <a:normAutofit/>
          </a:bodyPr>
          <a:lstStyle/>
          <a:p>
            <a:pPr indent="-182880">
              <a:buFont typeface="Wingdings" pitchFamily="2" charset="2"/>
              <a:buChar char="§"/>
            </a:pPr>
            <a:r>
              <a:rPr lang="en-US" dirty="0">
                <a:latin typeface="Rockwell Condensed" panose="02060603050405020104" pitchFamily="18" charset="0"/>
              </a:rPr>
              <a:t>For encoding the data there are a lot of encoders, the one we are going to use in our project is </a:t>
            </a:r>
            <a:r>
              <a:rPr lang="en-US" dirty="0" err="1">
                <a:latin typeface="Rockwell Condensed" panose="02060603050405020104" pitchFamily="18" charset="0"/>
              </a:rPr>
              <a:t>OneHotEncoder</a:t>
            </a:r>
            <a:r>
              <a:rPr lang="en-US" dirty="0">
                <a:latin typeface="Rockwell Condensed" panose="02060603050405020104" pitchFamily="18" charset="0"/>
              </a:rPr>
              <a:t> to encode the categorical data.</a:t>
            </a:r>
          </a:p>
          <a:p>
            <a:r>
              <a:rPr lang="en-US" dirty="0">
                <a:latin typeface="Rockwell Condensed" panose="02060603050405020104" pitchFamily="18" charset="0"/>
              </a:rPr>
              <a:t>Code :</a:t>
            </a:r>
          </a:p>
          <a:p>
            <a:r>
              <a:rPr lang="en-US" dirty="0">
                <a:latin typeface="Rockwell Condensed" panose="02060603050405020104" pitchFamily="18" charset="0"/>
              </a:rPr>
              <a:t>from </a:t>
            </a:r>
            <a:r>
              <a:rPr lang="en-US" dirty="0" err="1">
                <a:latin typeface="Rockwell Condensed" panose="02060603050405020104" pitchFamily="18" charset="0"/>
              </a:rPr>
              <a:t>sklearn.compose</a:t>
            </a:r>
            <a:r>
              <a:rPr lang="en-US" dirty="0">
                <a:latin typeface="Rockwell Condensed" panose="02060603050405020104" pitchFamily="18" charset="0"/>
              </a:rPr>
              <a:t> import </a:t>
            </a:r>
            <a:r>
              <a:rPr lang="en-US" dirty="0" err="1">
                <a:latin typeface="Rockwell Condensed" panose="02060603050405020104" pitchFamily="18" charset="0"/>
              </a:rPr>
              <a:t>ColumnTransformer</a:t>
            </a:r>
            <a:endParaRPr lang="en-US" dirty="0">
              <a:latin typeface="Rockwell Condensed" panose="02060603050405020104" pitchFamily="18" charset="0"/>
            </a:endParaRPr>
          </a:p>
          <a:p>
            <a:r>
              <a:rPr lang="en-US" dirty="0">
                <a:latin typeface="Rockwell Condensed" panose="02060603050405020104" pitchFamily="18" charset="0"/>
              </a:rPr>
              <a:t>from </a:t>
            </a:r>
            <a:r>
              <a:rPr lang="en-US" dirty="0" err="1">
                <a:latin typeface="Rockwell Condensed" panose="02060603050405020104" pitchFamily="18" charset="0"/>
              </a:rPr>
              <a:t>sklearn.preprocessing</a:t>
            </a:r>
            <a:r>
              <a:rPr lang="en-US" dirty="0">
                <a:latin typeface="Rockwell Condensed" panose="02060603050405020104" pitchFamily="18" charset="0"/>
              </a:rPr>
              <a:t> import </a:t>
            </a:r>
            <a:r>
              <a:rPr lang="en-US" dirty="0" err="1">
                <a:latin typeface="Rockwell Condensed" panose="02060603050405020104" pitchFamily="18" charset="0"/>
              </a:rPr>
              <a:t>OnehotEncoder</a:t>
            </a:r>
            <a:endParaRPr lang="en-US" dirty="0">
              <a:latin typeface="Rockwell Condensed" panose="02060603050405020104" pitchFamily="18" charset="0"/>
            </a:endParaRPr>
          </a:p>
          <a:p>
            <a:r>
              <a:rPr lang="en-US" dirty="0" err="1">
                <a:latin typeface="Rockwell Condensed" panose="02060603050405020104" pitchFamily="18" charset="0"/>
              </a:rPr>
              <a:t>ct</a:t>
            </a:r>
            <a:r>
              <a:rPr lang="en-US" dirty="0">
                <a:latin typeface="Rockwell Condensed" panose="02060603050405020104" pitchFamily="18" charset="0"/>
              </a:rPr>
              <a:t> = </a:t>
            </a:r>
            <a:r>
              <a:rPr lang="en-US" dirty="0" err="1">
                <a:latin typeface="Rockwell Condensed" panose="02060603050405020104" pitchFamily="18" charset="0"/>
              </a:rPr>
              <a:t>ColumnTransformer</a:t>
            </a:r>
            <a:r>
              <a:rPr lang="en-US" dirty="0">
                <a:latin typeface="Rockwell Condensed" panose="02060603050405020104" pitchFamily="18" charset="0"/>
              </a:rPr>
              <a:t>(transformer=[(‘encoder’, </a:t>
            </a:r>
            <a:r>
              <a:rPr lang="en-US" dirty="0" err="1">
                <a:latin typeface="Rockwell Condensed" panose="02060603050405020104" pitchFamily="18" charset="0"/>
              </a:rPr>
              <a:t>OneHotEncoder</a:t>
            </a:r>
            <a:r>
              <a:rPr lang="en-US" dirty="0">
                <a:latin typeface="Rockwell Condensed" panose="02060603050405020104" pitchFamily="18" charset="0"/>
              </a:rPr>
              <a:t>(),[0])],remainder =‘passthrough’)</a:t>
            </a:r>
          </a:p>
          <a:p>
            <a:r>
              <a:rPr lang="en-US" dirty="0">
                <a:latin typeface="Rockwell Condensed" panose="02060603050405020104" pitchFamily="18" charset="0"/>
              </a:rPr>
              <a:t>X =</a:t>
            </a:r>
            <a:r>
              <a:rPr lang="en-US" dirty="0" err="1">
                <a:latin typeface="Rockwell Condensed" panose="02060603050405020104" pitchFamily="18" charset="0"/>
              </a:rPr>
              <a:t>np.array</a:t>
            </a:r>
            <a:r>
              <a:rPr lang="en-US" dirty="0">
                <a:latin typeface="Rockwell Condensed" panose="02060603050405020104" pitchFamily="18" charset="0"/>
              </a:rPr>
              <a:t>(</a:t>
            </a:r>
            <a:r>
              <a:rPr lang="en-US" dirty="0" err="1">
                <a:latin typeface="Rockwell Condensed" panose="02060603050405020104" pitchFamily="18" charset="0"/>
              </a:rPr>
              <a:t>ct.fit_transform</a:t>
            </a:r>
            <a:r>
              <a:rPr lang="en-US" dirty="0">
                <a:latin typeface="Rockwell Condensed" panose="02060603050405020104" pitchFamily="18" charset="0"/>
              </a:rPr>
              <a:t>(X))</a:t>
            </a:r>
          </a:p>
          <a:p>
            <a:r>
              <a:rPr lang="en-US" dirty="0">
                <a:latin typeface="Rockwell Condensed" panose="02060603050405020104" pitchFamily="18" charset="0"/>
              </a:rPr>
              <a:t>from </a:t>
            </a:r>
            <a:r>
              <a:rPr lang="en-US" dirty="0" err="1">
                <a:latin typeface="Rockwell Condensed" panose="02060603050405020104" pitchFamily="18" charset="0"/>
              </a:rPr>
              <a:t>sklearn.preprocessing</a:t>
            </a:r>
            <a:r>
              <a:rPr lang="en-US" dirty="0">
                <a:latin typeface="Rockwell Condensed" panose="02060603050405020104" pitchFamily="18" charset="0"/>
              </a:rPr>
              <a:t> import </a:t>
            </a:r>
            <a:r>
              <a:rPr lang="en-US" dirty="0" err="1">
                <a:latin typeface="Rockwell Condensed" panose="02060603050405020104" pitchFamily="18" charset="0"/>
              </a:rPr>
              <a:t>LabelEncoder</a:t>
            </a:r>
            <a:endParaRPr lang="en-US" dirty="0">
              <a:latin typeface="Rockwell Condensed" panose="02060603050405020104" pitchFamily="18" charset="0"/>
            </a:endParaRPr>
          </a:p>
          <a:p>
            <a:r>
              <a:rPr lang="en-US" dirty="0">
                <a:latin typeface="Rockwell Condensed" panose="02060603050405020104" pitchFamily="18" charset="0"/>
              </a:rPr>
              <a:t>le= </a:t>
            </a:r>
            <a:r>
              <a:rPr lang="en-US" dirty="0" err="1">
                <a:latin typeface="Rockwell Condensed" panose="02060603050405020104" pitchFamily="18" charset="0"/>
              </a:rPr>
              <a:t>LabelEncoder</a:t>
            </a:r>
            <a:r>
              <a:rPr lang="en-US" dirty="0">
                <a:latin typeface="Rockwell Condensed" panose="02060603050405020104" pitchFamily="18" charset="0"/>
              </a:rPr>
              <a:t>()</a:t>
            </a:r>
          </a:p>
          <a:p>
            <a:r>
              <a:rPr lang="en-US" dirty="0">
                <a:latin typeface="Rockwell Condensed" panose="02060603050405020104" pitchFamily="18" charset="0"/>
              </a:rPr>
              <a:t>y= </a:t>
            </a:r>
            <a:r>
              <a:rPr lang="en-US" dirty="0" err="1">
                <a:latin typeface="Rockwell Condensed" panose="02060603050405020104" pitchFamily="18" charset="0"/>
              </a:rPr>
              <a:t>le.fit_transform</a:t>
            </a:r>
            <a:r>
              <a:rPr lang="en-US" dirty="0">
                <a:latin typeface="Rockwell Condensed" panose="02060603050405020104" pitchFamily="18" charset="0"/>
              </a:rPr>
              <a:t>(y)</a:t>
            </a:r>
          </a:p>
        </p:txBody>
      </p:sp>
      <p:grpSp>
        <p:nvGrpSpPr>
          <p:cNvPr id="19" name="Group 18">
            <a:extLst>
              <a:ext uri="{FF2B5EF4-FFF2-40B4-BE49-F238E27FC236}">
                <a16:creationId xmlns:a16="http://schemas.microsoft.com/office/drawing/2014/main" xmlns="" id="{1D25B14F-36E0-41E8-956F-CABEF1ADD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20" name="Oval 19">
              <a:extLst>
                <a:ext uri="{FF2B5EF4-FFF2-40B4-BE49-F238E27FC236}">
                  <a16:creationId xmlns:a16="http://schemas.microsoft.com/office/drawing/2014/main" xmlns="" id="{4AFB9EA5-DE4D-4E6B-A302-F55174E4B1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xmlns="" id="{E44092F4-4D9B-4D0A-8832-C29E786F8F0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xmlns="" val="499071795"/>
      </p:ext>
    </p:extLst>
  </p:cSld>
  <p:clrMapOvr>
    <a:masterClrMapping/>
  </p:clrMapOvr>
  <mc:AlternateContent xmlns:mc="http://schemas.openxmlformats.org/markup-compatibility/2006">
    <mc:Choice xmlns:p14="http://schemas.microsoft.com/office/powerpoint/2010/main" xmlns="" Requires="p14">
      <p:transition p14:dur="250" advTm="12959"/>
    </mc:Choice>
    <mc:Fallback>
      <p:transition advTm="1295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2A0E4E09-FC02-4ADC-951A-3FFA90B6FE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0" name="Rectangle 19">
            <a:extLst>
              <a:ext uri="{FF2B5EF4-FFF2-40B4-BE49-F238E27FC236}">
                <a16:creationId xmlns:a16="http://schemas.microsoft.com/office/drawing/2014/main" xmlns="" id="{E7320EF0-BBCF-4227-8108-92736B729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7997"/>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7DA1090-3151-4C71-8D48-9A812995C63E}"/>
              </a:ext>
            </a:extLst>
          </p:cNvPr>
          <p:cNvSpPr>
            <a:spLocks noGrp="1"/>
          </p:cNvSpPr>
          <p:nvPr>
            <p:ph type="title"/>
          </p:nvPr>
        </p:nvSpPr>
        <p:spPr>
          <a:xfrm>
            <a:off x="5551714" y="130630"/>
            <a:ext cx="6307211" cy="1463039"/>
          </a:xfrm>
        </p:spPr>
        <p:txBody>
          <a:bodyPr>
            <a:normAutofit/>
          </a:bodyPr>
          <a:lstStyle/>
          <a:p>
            <a:r>
              <a:rPr lang="en-IN" sz="4400" dirty="0">
                <a:solidFill>
                  <a:schemeClr val="tx1"/>
                </a:solidFill>
                <a:latin typeface="Rockwell Condensed" panose="02060603050405020104" pitchFamily="18" charset="0"/>
              </a:rPr>
              <a:t>Polynomial regression(Algorithm explained)</a:t>
            </a:r>
          </a:p>
        </p:txBody>
      </p:sp>
      <p:sp>
        <p:nvSpPr>
          <p:cNvPr id="22" name="Freeform: Shape 21">
            <a:extLst>
              <a:ext uri="{FF2B5EF4-FFF2-40B4-BE49-F238E27FC236}">
                <a16:creationId xmlns:a16="http://schemas.microsoft.com/office/drawing/2014/main" xmlns="" id="{E5821A2D-F010-4C2B-8819-23281D9C77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3" name="Picture 12">
            <a:extLst>
              <a:ext uri="{FF2B5EF4-FFF2-40B4-BE49-F238E27FC236}">
                <a16:creationId xmlns:a16="http://schemas.microsoft.com/office/drawing/2014/main" xmlns="" id="{92C6A78E-2470-4D76-882F-392D45B6DB16}"/>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49443"/>
          <a:stretch/>
        </p:blipFill>
        <p:spPr>
          <a:xfrm>
            <a:off x="333075" y="667086"/>
            <a:ext cx="3568365" cy="29772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xmlns="" id="{5CDD9C21-E2E8-4AA3-B388-873B35E8B29A}"/>
              </a:ext>
            </a:extLst>
          </p:cNvPr>
          <p:cNvPicPr>
            <a:picLocks noChangeAspect="1"/>
          </p:cNvPicPr>
          <p:nvPr/>
        </p:nvPicPr>
        <p:blipFill rotWithShape="1">
          <a:blip r:embed="rId3"/>
          <a:srcRect l="17976" t="50000" r="58571" b="43068"/>
          <a:stretch/>
        </p:blipFill>
        <p:spPr>
          <a:xfrm>
            <a:off x="449943" y="4127940"/>
            <a:ext cx="4310743" cy="1870251"/>
          </a:xfrm>
          <a:prstGeom prst="rect">
            <a:avLst/>
          </a:prstGeom>
        </p:spPr>
      </p:pic>
      <p:sp>
        <p:nvSpPr>
          <p:cNvPr id="3" name="Content Placeholder 2">
            <a:extLst>
              <a:ext uri="{FF2B5EF4-FFF2-40B4-BE49-F238E27FC236}">
                <a16:creationId xmlns:a16="http://schemas.microsoft.com/office/drawing/2014/main" xmlns="" id="{3C2A9778-43A8-40E7-9AB0-862FA78B9023}"/>
              </a:ext>
            </a:extLst>
          </p:cNvPr>
          <p:cNvSpPr>
            <a:spLocks noGrp="1"/>
          </p:cNvSpPr>
          <p:nvPr>
            <p:ph idx="1"/>
          </p:nvPr>
        </p:nvSpPr>
        <p:spPr>
          <a:xfrm>
            <a:off x="6197600" y="1451430"/>
            <a:ext cx="5791200" cy="5235451"/>
          </a:xfrm>
        </p:spPr>
        <p:txBody>
          <a:bodyPr>
            <a:noAutofit/>
          </a:bodyPr>
          <a:lstStyle/>
          <a:p>
            <a:pPr marL="0" indent="0">
              <a:buNone/>
            </a:pPr>
            <a:endParaRPr lang="en-US" sz="2000" dirty="0">
              <a:latin typeface="Rockwell Condensed" panose="02060603050405020104" pitchFamily="18" charset="0"/>
            </a:endParaRPr>
          </a:p>
          <a:p>
            <a:r>
              <a:rPr lang="en-US" sz="2000" dirty="0">
                <a:latin typeface="Rockwell Condensed" panose="02060603050405020104" pitchFamily="18" charset="0"/>
              </a:rPr>
              <a:t>Polynomial Regression is a regression algorithm that models the relationship between a dependent(y) and independent variable(x) as nth degree polynomial. </a:t>
            </a:r>
          </a:p>
          <a:p>
            <a:r>
              <a:rPr lang="en-US" sz="2000" dirty="0">
                <a:latin typeface="Rockwell Condensed" panose="02060603050405020104" pitchFamily="18" charset="0"/>
              </a:rPr>
              <a:t>If we apply a linear model on a linear dataset, then it provides us a good result as we have seen in Simple Linear Regression, but if we apply the same model without any modification on a non-linear dataset, then it will produce a drastic output. Due to which loss function will increase, the error rate will be high, and accuracy will be decreased.</a:t>
            </a:r>
          </a:p>
          <a:p>
            <a:r>
              <a:rPr lang="en-US" sz="2000" dirty="0">
                <a:latin typeface="Rockwell Condensed" panose="02060603050405020104" pitchFamily="18" charset="0"/>
              </a:rPr>
              <a:t>So for such cases, where data points are arranged in a non-linear fashion, we need the Polynomial Regression model. We can understand it in a better way using the below comparison diagram of the linear dataset and non-linear dataset.</a:t>
            </a:r>
          </a:p>
          <a:p>
            <a:pPr marL="0" indent="0">
              <a:buNone/>
            </a:pPr>
            <a:endParaRPr lang="en-IN" sz="2000" dirty="0">
              <a:latin typeface="Rockwell Condensed" panose="02060603050405020104" pitchFamily="18" charset="0"/>
            </a:endParaRPr>
          </a:p>
          <a:p>
            <a:pPr marL="0" indent="0">
              <a:buNone/>
            </a:pPr>
            <a:r>
              <a:rPr lang="en-IN" sz="2000" dirty="0">
                <a:latin typeface="Rockwell Condensed" panose="02060603050405020104" pitchFamily="18" charset="0"/>
              </a:rPr>
              <a:t>   </a:t>
            </a:r>
          </a:p>
        </p:txBody>
      </p:sp>
      <p:grpSp>
        <p:nvGrpSpPr>
          <p:cNvPr id="24" name="Group 23">
            <a:extLst>
              <a:ext uri="{FF2B5EF4-FFF2-40B4-BE49-F238E27FC236}">
                <a16:creationId xmlns:a16="http://schemas.microsoft.com/office/drawing/2014/main" xmlns="" id="{D68B9961-F007-40D1-AF51-61B6DE5106C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xmlns="" id="{E9FDF494-C7FB-47DF-BD39-1F65FA5508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6" name="Oval 25">
              <a:extLst>
                <a:ext uri="{FF2B5EF4-FFF2-40B4-BE49-F238E27FC236}">
                  <a16:creationId xmlns:a16="http://schemas.microsoft.com/office/drawing/2014/main" xmlns="" id="{3A822E1C-4C1A-4BEE-B19C-0FFB2D57BB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xmlns="" val="1839282176"/>
      </p:ext>
    </p:extLst>
  </p:cSld>
  <p:clrMapOvr>
    <a:masterClrMapping/>
  </p:clrMapOvr>
  <mc:AlternateContent xmlns:mc="http://schemas.openxmlformats.org/markup-compatibility/2006">
    <mc:Choice xmlns:p14="http://schemas.microsoft.com/office/powerpoint/2010/main" xmlns="" Requires="p14">
      <p:transition p14:dur="250" advTm="21711"/>
    </mc:Choice>
    <mc:Fallback>
      <p:transition advTm="2171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C28659E-412C-4600-B45E-BAE370BC2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C8A0F148-F488-4568-9D90-AEE531F39975}"/>
              </a:ext>
            </a:extLst>
          </p:cNvPr>
          <p:cNvPicPr>
            <a:picLocks noChangeAspect="1"/>
          </p:cNvPicPr>
          <p:nvPr/>
        </p:nvPicPr>
        <p:blipFill rotWithShape="1">
          <a:blip r:embed="rId2">
            <a:alphaModFix amt="3000"/>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rcRect t="12129" b="3602"/>
          <a:stretch/>
        </p:blipFill>
        <p:spPr>
          <a:xfrm>
            <a:off x="20" y="10"/>
            <a:ext cx="12191980" cy="6857989"/>
          </a:xfrm>
          <a:prstGeom prst="rect">
            <a:avLst/>
          </a:prstGeom>
        </p:spPr>
      </p:pic>
      <p:sp>
        <p:nvSpPr>
          <p:cNvPr id="12" name="Rectangle 11">
            <a:extLst>
              <a:ext uri="{FF2B5EF4-FFF2-40B4-BE49-F238E27FC236}">
                <a16:creationId xmlns:a16="http://schemas.microsoft.com/office/drawing/2014/main" xmlns="" id="{AE95896B-6905-4618-A7DF-DED8A61FBC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7748BD8C-4984-4138-94CA-2DC5F39DC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xmlns="">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E2C12CC2-4BDA-4967-A768-FAEFA5E0DA32}"/>
              </a:ext>
            </a:extLst>
          </p:cNvPr>
          <p:cNvSpPr>
            <a:spLocks noGrp="1"/>
          </p:cNvSpPr>
          <p:nvPr>
            <p:ph type="ctrTitle"/>
          </p:nvPr>
        </p:nvSpPr>
        <p:spPr>
          <a:xfrm>
            <a:off x="319314" y="169817"/>
            <a:ext cx="11538857" cy="1136469"/>
          </a:xfrm>
        </p:spPr>
        <p:txBody>
          <a:bodyPr anchor="b">
            <a:noAutofit/>
          </a:bodyPr>
          <a:lstStyle/>
          <a:p>
            <a:r>
              <a:rPr lang="en-IN" sz="3600" dirty="0" smtClean="0">
                <a:solidFill>
                  <a:schemeClr val="bg1"/>
                </a:solidFill>
                <a:latin typeface="Rockwell Condensed" panose="02060603050405020104" pitchFamily="18" charset="0"/>
              </a:rPr>
              <a:t>Implementation </a:t>
            </a:r>
            <a:r>
              <a:rPr lang="en-IN" sz="3600" dirty="0">
                <a:solidFill>
                  <a:schemeClr val="bg1"/>
                </a:solidFill>
                <a:latin typeface="Rockwell Condensed" panose="02060603050405020104" pitchFamily="18" charset="0"/>
              </a:rPr>
              <a:t>of Polynomial Regression</a:t>
            </a:r>
            <a:br>
              <a:rPr lang="en-IN" sz="3600" dirty="0">
                <a:solidFill>
                  <a:schemeClr val="bg1"/>
                </a:solidFill>
                <a:latin typeface="Rockwell Condensed" panose="02060603050405020104" pitchFamily="18" charset="0"/>
              </a:rPr>
            </a:br>
            <a:endParaRPr lang="en-IN" sz="3600" dirty="0">
              <a:solidFill>
                <a:schemeClr val="bg1"/>
              </a:solidFill>
              <a:latin typeface="Rockwell Condensed" panose="02060603050405020104" pitchFamily="18" charset="0"/>
            </a:endParaRPr>
          </a:p>
        </p:txBody>
      </p:sp>
      <p:sp>
        <p:nvSpPr>
          <p:cNvPr id="3" name="Subtitle 2">
            <a:extLst>
              <a:ext uri="{FF2B5EF4-FFF2-40B4-BE49-F238E27FC236}">
                <a16:creationId xmlns:a16="http://schemas.microsoft.com/office/drawing/2014/main" xmlns="" id="{0F6D7BB4-8B2B-4CBD-A58D-763C1190080A}"/>
              </a:ext>
            </a:extLst>
          </p:cNvPr>
          <p:cNvSpPr>
            <a:spLocks noGrp="1"/>
          </p:cNvSpPr>
          <p:nvPr>
            <p:ph type="subTitle" idx="1"/>
          </p:nvPr>
        </p:nvSpPr>
        <p:spPr>
          <a:xfrm>
            <a:off x="319314" y="1698170"/>
            <a:ext cx="11710126" cy="4987109"/>
          </a:xfrm>
        </p:spPr>
        <p:txBody>
          <a:bodyPr>
            <a:normAutofit/>
          </a:bodyPr>
          <a:lstStyle/>
          <a:p>
            <a:r>
              <a:rPr lang="en-US" dirty="0">
                <a:solidFill>
                  <a:schemeClr val="bg1"/>
                </a:solidFill>
                <a:latin typeface="Rockwell Condensed" panose="02060603050405020104" pitchFamily="18" charset="0"/>
              </a:rPr>
              <a:t>The Simple and Multiple Linear equations are also Polynomial equations with a single degree, and the Polynomial regression equation is Linear equation with the nth degree. So if we add a degree to our linear equations, then it will be converted into Polynomial Linear equations.</a:t>
            </a:r>
          </a:p>
          <a:p>
            <a:endParaRPr lang="en-IN" sz="2000" dirty="0">
              <a:solidFill>
                <a:schemeClr val="bg1"/>
              </a:solidFill>
              <a:latin typeface="Rockwell Condensed" panose="02060603050405020104" pitchFamily="18" charset="0"/>
            </a:endParaRPr>
          </a:p>
          <a:p>
            <a:endParaRPr lang="en-IN" sz="2000" dirty="0">
              <a:solidFill>
                <a:schemeClr val="bg1"/>
              </a:solidFill>
              <a:latin typeface="Rockwell Condensed" panose="02060603050405020104" pitchFamily="18" charset="0"/>
            </a:endParaRPr>
          </a:p>
          <a:p>
            <a:endParaRPr lang="en-US" dirty="0">
              <a:solidFill>
                <a:schemeClr val="bg1"/>
              </a:solidFill>
              <a:latin typeface="Rockwell Condensed" panose="02060603050405020104" pitchFamily="18" charset="0"/>
            </a:endParaRPr>
          </a:p>
          <a:p>
            <a:r>
              <a:rPr lang="en-US" dirty="0">
                <a:solidFill>
                  <a:schemeClr val="bg1"/>
                </a:solidFill>
                <a:latin typeface="Rockwell Condensed" panose="02060603050405020104" pitchFamily="18" charset="0"/>
              </a:rPr>
              <a:t>Here we will implement the Polynomial Regression using Python. We will understand it by comparing Polynomial Regression model with the Simple Linear Regression model.</a:t>
            </a:r>
          </a:p>
          <a:p>
            <a:endParaRPr lang="en-US" dirty="0">
              <a:solidFill>
                <a:schemeClr val="bg1"/>
              </a:solidFill>
              <a:latin typeface="Rockwell Condensed" panose="02060603050405020104" pitchFamily="18" charset="0"/>
            </a:endParaRPr>
          </a:p>
          <a:p>
            <a:r>
              <a:rPr lang="en-US" dirty="0">
                <a:solidFill>
                  <a:schemeClr val="bg1"/>
                </a:solidFill>
                <a:latin typeface="Rockwell Condensed" panose="02060603050405020104" pitchFamily="18" charset="0"/>
              </a:rPr>
              <a:t> Here, we will build the Linear regression model as well as Polynomial Regression to see the results between the predictions. And Linear regression model is for reference.</a:t>
            </a:r>
          </a:p>
          <a:p>
            <a:endParaRPr lang="en-IN" sz="2000" dirty="0">
              <a:solidFill>
                <a:schemeClr val="bg1"/>
              </a:solidFill>
              <a:latin typeface="Rockwell Condensed" panose="02060603050405020104" pitchFamily="18" charset="0"/>
            </a:endParaRPr>
          </a:p>
        </p:txBody>
      </p:sp>
      <p:pic>
        <p:nvPicPr>
          <p:cNvPr id="6" name="Picture 5">
            <a:extLst>
              <a:ext uri="{FF2B5EF4-FFF2-40B4-BE49-F238E27FC236}">
                <a16:creationId xmlns:a16="http://schemas.microsoft.com/office/drawing/2014/main" xmlns="" id="{7613725D-66F7-4590-8A0D-9FA115BB20F5}"/>
              </a:ext>
            </a:extLst>
          </p:cNvPr>
          <p:cNvPicPr>
            <a:picLocks noChangeAspect="1"/>
          </p:cNvPicPr>
          <p:nvPr/>
        </p:nvPicPr>
        <p:blipFill rotWithShape="1">
          <a:blip r:embed="rId6"/>
          <a:srcRect l="17917" t="34180" r="18988" b="57989"/>
          <a:stretch/>
        </p:blipFill>
        <p:spPr>
          <a:xfrm>
            <a:off x="317790" y="2891970"/>
            <a:ext cx="7692571" cy="537029"/>
          </a:xfrm>
          <a:prstGeom prst="rect">
            <a:avLst/>
          </a:prstGeom>
        </p:spPr>
      </p:pic>
    </p:spTree>
    <p:extLst>
      <p:ext uri="{BB962C8B-B14F-4D97-AF65-F5344CB8AC3E}">
        <p14:creationId xmlns:p14="http://schemas.microsoft.com/office/powerpoint/2010/main" xmlns="" val="142046606"/>
      </p:ext>
    </p:extLst>
  </p:cSld>
  <p:clrMapOvr>
    <a:masterClrMapping/>
  </p:clrMapOvr>
  <mc:AlternateContent xmlns:mc="http://schemas.openxmlformats.org/markup-compatibility/2006">
    <mc:Choice xmlns:p14="http://schemas.microsoft.com/office/powerpoint/2010/main" xmlns="" Requires="p14">
      <p:transition p14:dur="250" advTm="22591"/>
    </mc:Choice>
    <mc:Fallback>
      <p:transition advTm="2259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xmlns="" id="{16DBFAD4-B5FC-442B-A283-381B01B195F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31" name="Oval 30">
              <a:extLst>
                <a:ext uri="{FF2B5EF4-FFF2-40B4-BE49-F238E27FC236}">
                  <a16:creationId xmlns:a16="http://schemas.microsoft.com/office/drawing/2014/main" xmlns="" id="{9B649DC7-8769-4383-A6F2-8F366BA7A1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xmlns="">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32" name="Oval 31">
              <a:extLst>
                <a:ext uri="{FF2B5EF4-FFF2-40B4-BE49-F238E27FC236}">
                  <a16:creationId xmlns:a16="http://schemas.microsoft.com/office/drawing/2014/main" xmlns="" id="{0C67FD53-2686-4E0E-BA49-976F78F9A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34" name="Rectangle 33">
            <a:extLst>
              <a:ext uri="{FF2B5EF4-FFF2-40B4-BE49-F238E27FC236}">
                <a16:creationId xmlns:a16="http://schemas.microsoft.com/office/drawing/2014/main" xmlns="" id="{362E11DD-B54B-4751-9C17-39DAF9EF46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blipFill dpi="0" rotWithShape="1">
            <a:blip r:embed="rId4">
              <a:alphaModFix amt="60000"/>
              <a:lum bright="70000" contrast="-70000"/>
              <a:extLst>
                <a:ext uri="{BEBA8EAE-BF5A-486C-A8C5-ECC9F3942E4B}">
                  <a14:imgProps xmlns:a14="http://schemas.microsoft.com/office/drawing/2010/main" xmlns="">
                    <a14:imgLayer r:embed="rId5">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E2445EA-452D-423C-ACF3-F3745BE86CF3}"/>
              </a:ext>
            </a:extLst>
          </p:cNvPr>
          <p:cNvSpPr>
            <a:spLocks noGrp="1"/>
          </p:cNvSpPr>
          <p:nvPr>
            <p:ph type="ctrTitle"/>
          </p:nvPr>
        </p:nvSpPr>
        <p:spPr>
          <a:xfrm>
            <a:off x="382280" y="484632"/>
            <a:ext cx="6743844" cy="1609344"/>
          </a:xfrm>
        </p:spPr>
        <p:txBody>
          <a:bodyPr vert="horz" lIns="91440" tIns="45720" rIns="91440" bIns="45720" rtlCol="0" anchor="ctr">
            <a:normAutofit/>
          </a:bodyPr>
          <a:lstStyle/>
          <a:p>
            <a:pPr>
              <a:lnSpc>
                <a:spcPct val="90000"/>
              </a:lnSpc>
            </a:pPr>
            <a:r>
              <a:rPr lang="en-US" sz="4800" b="1" dirty="0">
                <a:blipFill>
                  <a:blip r:embed="rId6">
                    <a:extLst>
                      <a:ext uri="{28A0092B-C50C-407E-A947-70E740481C1C}">
                        <a14:useLocalDpi xmlns:a14="http://schemas.microsoft.com/office/drawing/2010/main" xmlns="" val="0"/>
                      </a:ext>
                    </a:extLst>
                  </a:blip>
                  <a:tile tx="6350" ty="-127000" sx="65000" sy="64000" flip="none" algn="tl"/>
                </a:blipFill>
                <a:latin typeface="Rockwell Condensed" panose="02060603050405020104" pitchFamily="18" charset="0"/>
              </a:rPr>
              <a:t>Building the Linear regression model</a:t>
            </a:r>
            <a:r>
              <a:rPr lang="en-US" sz="4800" dirty="0">
                <a:blipFill>
                  <a:blip r:embed="rId6">
                    <a:extLst>
                      <a:ext uri="{28A0092B-C50C-407E-A947-70E740481C1C}">
                        <a14:useLocalDpi xmlns:a14="http://schemas.microsoft.com/office/drawing/2010/main" xmlns="" val="0"/>
                      </a:ext>
                    </a:extLst>
                  </a:blip>
                  <a:tile tx="6350" ty="-127000" sx="65000" sy="64000" flip="none" algn="tl"/>
                </a:blipFill>
                <a:latin typeface="Rockwell Condensed" panose="02060603050405020104" pitchFamily="18" charset="0"/>
              </a:rPr>
              <a:t> </a:t>
            </a:r>
          </a:p>
        </p:txBody>
      </p:sp>
      <p:sp>
        <p:nvSpPr>
          <p:cNvPr id="4" name="Rectangle 1">
            <a:extLst>
              <a:ext uri="{FF2B5EF4-FFF2-40B4-BE49-F238E27FC236}">
                <a16:creationId xmlns:a16="http://schemas.microsoft.com/office/drawing/2014/main" xmlns="" id="{F9A4DB0B-F1B6-4A71-894A-43ACC1C83E27}"/>
              </a:ext>
            </a:extLst>
          </p:cNvPr>
          <p:cNvSpPr>
            <a:spLocks noGrp="1" noChangeArrowheads="1"/>
          </p:cNvSpPr>
          <p:nvPr>
            <p:ph type="subTitle" idx="1"/>
          </p:nvPr>
        </p:nvSpPr>
        <p:spPr bwMode="auto">
          <a:xfrm>
            <a:off x="382279" y="2121408"/>
            <a:ext cx="6743845" cy="4050792"/>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2880" eaLnBrk="1" fontAlgn="base" hangingPunct="1">
              <a:spcBef>
                <a:spcPct val="0"/>
              </a:spcBef>
              <a:spcAft>
                <a:spcPts val="600"/>
              </a:spcAft>
              <a:buFont typeface="Wingdings" pitchFamily="2" charset="2"/>
              <a:buChar char="§"/>
              <a:tabLst/>
            </a:pPr>
            <a:r>
              <a:rPr kumimoji="0" lang="en-US" altLang="en-US" sz="2000" i="0" u="none" strike="noStrike" cap="none" normalizeH="0" baseline="0" dirty="0">
                <a:ln>
                  <a:noFill/>
                </a:ln>
                <a:effectLst/>
                <a:latin typeface="Rockwell Condensed" panose="02060603050405020104" pitchFamily="18" charset="0"/>
              </a:rPr>
              <a:t>Now, we will build and fit the Linear regression model to the dataset. In building polynomial regression, we will take the Linear regression model as reference and compare both the results. The code is given below:</a:t>
            </a:r>
          </a:p>
          <a:p>
            <a:pPr marR="0" lvl="0" algn="l" eaLnBrk="1" fontAlgn="base" hangingPunct="1">
              <a:spcBef>
                <a:spcPct val="0"/>
              </a:spcBef>
              <a:spcAft>
                <a:spcPts val="600"/>
              </a:spcAft>
              <a:tabLst/>
            </a:pPr>
            <a:r>
              <a:rPr kumimoji="0" lang="en-US" altLang="en-US" sz="2000" i="0" u="none" strike="noStrike" cap="none" normalizeH="0" baseline="0" dirty="0">
                <a:ln>
                  <a:noFill/>
                </a:ln>
                <a:effectLst/>
                <a:latin typeface="Rockwell Condensed" panose="02060603050405020104" pitchFamily="18" charset="0"/>
              </a:rPr>
              <a:t>Code: </a:t>
            </a:r>
          </a:p>
          <a:p>
            <a:pPr marR="0" lvl="0" algn="l" eaLnBrk="1" fontAlgn="base" hangingPunct="1">
              <a:spcBef>
                <a:spcPct val="0"/>
              </a:spcBef>
              <a:spcAft>
                <a:spcPts val="600"/>
              </a:spcAft>
              <a:tabLst/>
            </a:pPr>
            <a:endParaRPr kumimoji="0" lang="en-US" altLang="en-US" sz="2000" i="0" u="none" strike="noStrike" cap="none" normalizeH="0" baseline="0" dirty="0">
              <a:ln>
                <a:noFill/>
              </a:ln>
              <a:effectLst/>
              <a:latin typeface="Rockwell Condensed" panose="02060603050405020104" pitchFamily="18" charset="0"/>
            </a:endParaRPr>
          </a:p>
          <a:p>
            <a:pPr marR="0" lvl="0" algn="l" eaLnBrk="1" fontAlgn="base" hangingPunct="1">
              <a:spcBef>
                <a:spcPct val="0"/>
              </a:spcBef>
              <a:spcAft>
                <a:spcPts val="600"/>
              </a:spcAft>
              <a:tabLst/>
            </a:pPr>
            <a:r>
              <a:rPr kumimoji="0" lang="en-US" altLang="en-US" sz="2000" i="0" u="none" strike="noStrike" cap="none" normalizeH="0" baseline="0" dirty="0">
                <a:ln>
                  <a:noFill/>
                </a:ln>
                <a:effectLst/>
                <a:latin typeface="Rockwell Condensed" panose="02060603050405020104" pitchFamily="18" charset="0"/>
              </a:rPr>
              <a:t>from </a:t>
            </a:r>
            <a:r>
              <a:rPr kumimoji="0" lang="en-US" altLang="en-US" sz="2000" i="0" u="none" strike="noStrike" cap="none" normalizeH="0" baseline="0" dirty="0" err="1">
                <a:ln>
                  <a:noFill/>
                </a:ln>
                <a:effectLst/>
                <a:latin typeface="Rockwell Condensed" panose="02060603050405020104" pitchFamily="18" charset="0"/>
              </a:rPr>
              <a:t>sklearn.linear_model</a:t>
            </a:r>
            <a:r>
              <a:rPr kumimoji="0" lang="en-US" altLang="en-US" sz="2000" i="0" u="none" strike="noStrike" cap="none" normalizeH="0" baseline="0" dirty="0">
                <a:ln>
                  <a:noFill/>
                </a:ln>
                <a:effectLst/>
                <a:latin typeface="Rockwell Condensed" panose="02060603050405020104" pitchFamily="18" charset="0"/>
              </a:rPr>
              <a:t> import </a:t>
            </a:r>
            <a:r>
              <a:rPr kumimoji="0" lang="en-US" altLang="en-US" sz="2000" i="0" u="none" strike="noStrike" cap="none" normalizeH="0" baseline="0" dirty="0" err="1">
                <a:ln>
                  <a:noFill/>
                </a:ln>
                <a:effectLst/>
                <a:latin typeface="Rockwell Condensed" panose="02060603050405020104" pitchFamily="18" charset="0"/>
              </a:rPr>
              <a:t>LinearRegression</a:t>
            </a:r>
            <a:r>
              <a:rPr kumimoji="0" lang="en-US" altLang="en-US" sz="2000" i="0" u="none" strike="noStrike" cap="none" normalizeH="0" baseline="0" dirty="0">
                <a:ln>
                  <a:noFill/>
                </a:ln>
                <a:effectLst/>
                <a:latin typeface="Rockwell Condensed" panose="02060603050405020104" pitchFamily="18" charset="0"/>
              </a:rPr>
              <a:t>  </a:t>
            </a:r>
          </a:p>
          <a:p>
            <a:pPr marR="0" lvl="0" algn="l" eaLnBrk="1" fontAlgn="base" hangingPunct="1">
              <a:spcBef>
                <a:spcPct val="0"/>
              </a:spcBef>
              <a:spcAft>
                <a:spcPts val="600"/>
              </a:spcAft>
              <a:tabLst/>
            </a:pPr>
            <a:r>
              <a:rPr kumimoji="0" lang="en-US" altLang="en-US" sz="2000" i="0" u="none" strike="noStrike" cap="none" normalizeH="0" baseline="0" dirty="0" err="1">
                <a:ln>
                  <a:noFill/>
                </a:ln>
                <a:effectLst/>
                <a:latin typeface="Rockwell Condensed" panose="02060603050405020104" pitchFamily="18" charset="0"/>
              </a:rPr>
              <a:t>lin_regs</a:t>
            </a:r>
            <a:r>
              <a:rPr kumimoji="0" lang="en-US" altLang="en-US" sz="2000" i="0" u="none" strike="noStrike" cap="none" normalizeH="0" baseline="0" dirty="0">
                <a:ln>
                  <a:noFill/>
                </a:ln>
                <a:effectLst/>
                <a:latin typeface="Rockwell Condensed" panose="02060603050405020104" pitchFamily="18" charset="0"/>
              </a:rPr>
              <a:t>= </a:t>
            </a:r>
            <a:r>
              <a:rPr kumimoji="0" lang="en-US" altLang="en-US" sz="2000" i="0" u="none" strike="noStrike" cap="none" normalizeH="0" baseline="0" dirty="0" err="1">
                <a:ln>
                  <a:noFill/>
                </a:ln>
                <a:effectLst/>
                <a:latin typeface="Rockwell Condensed" panose="02060603050405020104" pitchFamily="18" charset="0"/>
              </a:rPr>
              <a:t>LinearRegression</a:t>
            </a:r>
            <a:r>
              <a:rPr kumimoji="0" lang="en-US" altLang="en-US" sz="2000" i="0" u="none" strike="noStrike" cap="none" normalizeH="0" baseline="0" dirty="0">
                <a:ln>
                  <a:noFill/>
                </a:ln>
                <a:effectLst/>
                <a:latin typeface="Rockwell Condensed" panose="02060603050405020104" pitchFamily="18" charset="0"/>
              </a:rPr>
              <a:t>()  </a:t>
            </a:r>
          </a:p>
          <a:p>
            <a:pPr marR="0" lvl="0" algn="l" eaLnBrk="1" fontAlgn="base" hangingPunct="1">
              <a:spcBef>
                <a:spcPct val="0"/>
              </a:spcBef>
              <a:spcAft>
                <a:spcPts val="600"/>
              </a:spcAft>
              <a:tabLst/>
            </a:pPr>
            <a:r>
              <a:rPr kumimoji="0" lang="en-US" altLang="en-US" sz="2000" i="0" u="none" strike="noStrike" cap="none" normalizeH="0" baseline="0" dirty="0" err="1">
                <a:ln>
                  <a:noFill/>
                </a:ln>
                <a:effectLst/>
                <a:latin typeface="Rockwell Condensed" panose="02060603050405020104" pitchFamily="18" charset="0"/>
              </a:rPr>
              <a:t>lin_regs.fit</a:t>
            </a:r>
            <a:r>
              <a:rPr kumimoji="0" lang="en-US" altLang="en-US" sz="2000" i="0" u="none" strike="noStrike" cap="none" normalizeH="0" baseline="0" dirty="0">
                <a:ln>
                  <a:noFill/>
                </a:ln>
                <a:effectLst/>
                <a:latin typeface="Rockwell Condensed" panose="02060603050405020104" pitchFamily="18" charset="0"/>
              </a:rPr>
              <a:t>(</a:t>
            </a:r>
            <a:r>
              <a:rPr kumimoji="0" lang="en-US" altLang="en-US" sz="2000" i="0" u="none" strike="noStrike" cap="none" normalizeH="0" baseline="0" dirty="0" err="1">
                <a:ln>
                  <a:noFill/>
                </a:ln>
                <a:effectLst/>
                <a:latin typeface="Rockwell Condensed" panose="02060603050405020104" pitchFamily="18" charset="0"/>
              </a:rPr>
              <a:t>x,y</a:t>
            </a:r>
            <a:r>
              <a:rPr kumimoji="0" lang="en-US" altLang="en-US" sz="2000" i="0" u="none" strike="noStrike" cap="none" normalizeH="0" baseline="0" dirty="0">
                <a:ln>
                  <a:noFill/>
                </a:ln>
                <a:effectLst/>
                <a:latin typeface="Rockwell Condensed" panose="02060603050405020104" pitchFamily="18" charset="0"/>
              </a:rPr>
              <a:t>)  </a:t>
            </a:r>
          </a:p>
          <a:p>
            <a:pPr marR="0" lvl="0" algn="l" eaLnBrk="1" fontAlgn="base" hangingPunct="1">
              <a:spcBef>
                <a:spcPct val="0"/>
              </a:spcBef>
              <a:spcAft>
                <a:spcPts val="600"/>
              </a:spcAft>
              <a:tabLst/>
            </a:pPr>
            <a:endParaRPr kumimoji="0" lang="en-US" altLang="en-US" sz="2000" i="0" u="none" strike="noStrike" cap="none" normalizeH="0" baseline="0" dirty="0">
              <a:ln>
                <a:noFill/>
              </a:ln>
              <a:effectLst/>
              <a:latin typeface="Rockwell Condensed" panose="02060603050405020104" pitchFamily="18" charset="0"/>
            </a:endParaRPr>
          </a:p>
          <a:p>
            <a:pPr marR="0" lvl="0" algn="l" eaLnBrk="1" fontAlgn="base" hangingPunct="1">
              <a:spcBef>
                <a:spcPct val="0"/>
              </a:spcBef>
              <a:spcAft>
                <a:spcPts val="600"/>
              </a:spcAft>
              <a:tabLst/>
            </a:pPr>
            <a:r>
              <a:rPr kumimoji="0" lang="en-US" altLang="en-US" sz="2000" i="0" u="none" strike="noStrike" cap="none" normalizeH="0" baseline="0" dirty="0">
                <a:ln>
                  <a:noFill/>
                </a:ln>
                <a:effectLst/>
                <a:latin typeface="Rockwell Condensed" panose="02060603050405020104" pitchFamily="18" charset="0"/>
              </a:rPr>
              <a:t>In the above code, we have created the Simple Linear model using </a:t>
            </a:r>
            <a:r>
              <a:rPr kumimoji="0" lang="en-US" altLang="en-US" sz="2000" i="0" u="none" strike="noStrike" cap="none" normalizeH="0" baseline="0" dirty="0" err="1">
                <a:ln>
                  <a:noFill/>
                </a:ln>
                <a:effectLst/>
                <a:latin typeface="Rockwell Condensed" panose="02060603050405020104" pitchFamily="18" charset="0"/>
              </a:rPr>
              <a:t>lin_regs</a:t>
            </a:r>
            <a:r>
              <a:rPr kumimoji="0" lang="en-US" altLang="en-US" sz="2000" i="0" u="none" strike="noStrike" cap="none" normalizeH="0" baseline="0" dirty="0">
                <a:ln>
                  <a:noFill/>
                </a:ln>
                <a:effectLst/>
                <a:latin typeface="Rockwell Condensed" panose="02060603050405020104" pitchFamily="18" charset="0"/>
              </a:rPr>
              <a:t> object of </a:t>
            </a:r>
            <a:r>
              <a:rPr kumimoji="0" lang="en-US" altLang="en-US" sz="2000" i="0" u="none" strike="noStrike" cap="none" normalizeH="0" baseline="0" dirty="0" err="1">
                <a:ln>
                  <a:noFill/>
                </a:ln>
                <a:effectLst/>
                <a:latin typeface="Rockwell Condensed" panose="02060603050405020104" pitchFamily="18" charset="0"/>
              </a:rPr>
              <a:t>LinearRegression</a:t>
            </a:r>
            <a:r>
              <a:rPr kumimoji="0" lang="en-US" altLang="en-US" sz="2000" i="0" u="none" strike="noStrike" cap="none" normalizeH="0" baseline="0" dirty="0">
                <a:ln>
                  <a:noFill/>
                </a:ln>
                <a:effectLst/>
                <a:latin typeface="Rockwell Condensed" panose="02060603050405020104" pitchFamily="18" charset="0"/>
              </a:rPr>
              <a:t> class and fitted it to the dataset variables (x and y).</a:t>
            </a:r>
          </a:p>
          <a:p>
            <a:pPr marR="0" lvl="0" algn="l" eaLnBrk="1" fontAlgn="base" hangingPunct="1">
              <a:spcBef>
                <a:spcPct val="0"/>
              </a:spcBef>
              <a:spcAft>
                <a:spcPts val="600"/>
              </a:spcAft>
              <a:tabLst/>
            </a:pPr>
            <a:r>
              <a:rPr kumimoji="0" lang="en-US" altLang="en-US" sz="2000" i="0" u="none" strike="noStrike" cap="none" normalizeH="0" baseline="0" dirty="0">
                <a:ln>
                  <a:noFill/>
                </a:ln>
                <a:effectLst/>
                <a:latin typeface="Rockwell Condensed" panose="02060603050405020104" pitchFamily="18" charset="0"/>
              </a:rPr>
              <a:t>Output:</a:t>
            </a:r>
          </a:p>
          <a:p>
            <a:pPr marR="0" lvl="0" algn="l" eaLnBrk="1" fontAlgn="base" hangingPunct="1">
              <a:spcBef>
                <a:spcPct val="0"/>
              </a:spcBef>
              <a:spcAft>
                <a:spcPts val="600"/>
              </a:spcAft>
              <a:tabLst/>
            </a:pPr>
            <a:r>
              <a:rPr kumimoji="0" lang="en-US" altLang="en-US" sz="2000" i="0" u="none" strike="noStrike" cap="none" normalizeH="0" baseline="0" dirty="0">
                <a:ln>
                  <a:noFill/>
                </a:ln>
                <a:effectLst/>
                <a:latin typeface="Rockwell Condensed" panose="02060603050405020104" pitchFamily="18" charset="0"/>
              </a:rPr>
              <a:t>Out[5]: </a:t>
            </a:r>
            <a:r>
              <a:rPr kumimoji="0" lang="en-US" altLang="en-US" sz="2000" i="0" u="none" strike="noStrike" cap="none" normalizeH="0" baseline="0" dirty="0" err="1">
                <a:ln>
                  <a:noFill/>
                </a:ln>
                <a:effectLst/>
                <a:latin typeface="Rockwell Condensed" panose="02060603050405020104" pitchFamily="18" charset="0"/>
              </a:rPr>
              <a:t>LinearRegression</a:t>
            </a:r>
            <a:r>
              <a:rPr kumimoji="0" lang="en-US" altLang="en-US" sz="2000" i="0" u="none" strike="noStrike" cap="none" normalizeH="0" baseline="0" dirty="0">
                <a:ln>
                  <a:noFill/>
                </a:ln>
                <a:effectLst/>
                <a:latin typeface="Rockwell Condensed" panose="02060603050405020104" pitchFamily="18" charset="0"/>
              </a:rPr>
              <a:t>(</a:t>
            </a:r>
            <a:r>
              <a:rPr kumimoji="0" lang="en-US" altLang="en-US" sz="2000" i="0" u="none" strike="noStrike" cap="none" normalizeH="0" baseline="0" dirty="0" err="1">
                <a:ln>
                  <a:noFill/>
                </a:ln>
                <a:effectLst/>
                <a:latin typeface="Rockwell Condensed" panose="02060603050405020104" pitchFamily="18" charset="0"/>
              </a:rPr>
              <a:t>copy_X</a:t>
            </a:r>
            <a:r>
              <a:rPr kumimoji="0" lang="en-US" altLang="en-US" sz="2000" i="0" u="none" strike="noStrike" cap="none" normalizeH="0" baseline="0" dirty="0">
                <a:ln>
                  <a:noFill/>
                </a:ln>
                <a:effectLst/>
                <a:latin typeface="Rockwell Condensed" panose="02060603050405020104" pitchFamily="18" charset="0"/>
              </a:rPr>
              <a:t>=True, </a:t>
            </a:r>
            <a:r>
              <a:rPr kumimoji="0" lang="en-US" altLang="en-US" sz="2000" i="0" u="none" strike="noStrike" cap="none" normalizeH="0" baseline="0" dirty="0" err="1">
                <a:ln>
                  <a:noFill/>
                </a:ln>
                <a:effectLst/>
                <a:latin typeface="Rockwell Condensed" panose="02060603050405020104" pitchFamily="18" charset="0"/>
              </a:rPr>
              <a:t>fit_intercept</a:t>
            </a:r>
            <a:r>
              <a:rPr kumimoji="0" lang="en-US" altLang="en-US" sz="2000" i="0" u="none" strike="noStrike" cap="none" normalizeH="0" baseline="0" dirty="0">
                <a:ln>
                  <a:noFill/>
                </a:ln>
                <a:effectLst/>
                <a:latin typeface="Rockwell Condensed" panose="02060603050405020104" pitchFamily="18" charset="0"/>
              </a:rPr>
              <a:t>=True, </a:t>
            </a:r>
            <a:r>
              <a:rPr kumimoji="0" lang="en-US" altLang="en-US" sz="2000" i="0" u="none" strike="noStrike" cap="none" normalizeH="0" baseline="0" dirty="0" err="1">
                <a:ln>
                  <a:noFill/>
                </a:ln>
                <a:effectLst/>
                <a:latin typeface="Rockwell Condensed" panose="02060603050405020104" pitchFamily="18" charset="0"/>
              </a:rPr>
              <a:t>n_jobs</a:t>
            </a:r>
            <a:r>
              <a:rPr kumimoji="0" lang="en-US" altLang="en-US" sz="2000" i="0" u="none" strike="noStrike" cap="none" normalizeH="0" baseline="0" dirty="0">
                <a:ln>
                  <a:noFill/>
                </a:ln>
                <a:effectLst/>
                <a:latin typeface="Rockwell Condensed" panose="02060603050405020104" pitchFamily="18" charset="0"/>
              </a:rPr>
              <a:t>=None, normalize=False) </a:t>
            </a:r>
          </a:p>
        </p:txBody>
      </p:sp>
      <p:pic>
        <p:nvPicPr>
          <p:cNvPr id="6" name="Picture 5">
            <a:extLst>
              <a:ext uri="{FF2B5EF4-FFF2-40B4-BE49-F238E27FC236}">
                <a16:creationId xmlns:a16="http://schemas.microsoft.com/office/drawing/2014/main" xmlns="" id="{0089691D-3056-4301-AE61-E0EF69736789}"/>
              </a:ext>
            </a:extLst>
          </p:cNvPr>
          <p:cNvPicPr>
            <a:picLocks noChangeAspect="1"/>
          </p:cNvPicPr>
          <p:nvPr/>
        </p:nvPicPr>
        <p:blipFill rotWithShape="1">
          <a:blip r:embed="rId7">
            <a:extLst>
              <a:ext uri="{28A0092B-C50C-407E-A947-70E740481C1C}">
                <a14:useLocalDpi xmlns:a14="http://schemas.microsoft.com/office/drawing/2010/main" xmlns="" val="0"/>
              </a:ext>
              <a:ext uri="{837473B0-CC2E-450A-ABE3-18F120FF3D39}">
                <a1611:picAttrSrcUrl xmlns:a1611="http://schemas.microsoft.com/office/drawing/2016/11/main" xmlns="" r:id="rId8"/>
              </a:ext>
            </a:extLst>
          </a:blip>
          <a:srcRect l="231" r="5005"/>
          <a:stretch/>
        </p:blipFill>
        <p:spPr>
          <a:xfrm>
            <a:off x="7545274" y="10"/>
            <a:ext cx="4646726" cy="6857990"/>
          </a:xfrm>
          <a:prstGeom prst="rect">
            <a:avLst/>
          </a:prstGeom>
        </p:spPr>
      </p:pic>
      <p:grpSp>
        <p:nvGrpSpPr>
          <p:cNvPr id="36" name="Group 35">
            <a:extLst>
              <a:ext uri="{FF2B5EF4-FFF2-40B4-BE49-F238E27FC236}">
                <a16:creationId xmlns:a16="http://schemas.microsoft.com/office/drawing/2014/main" xmlns="" id="{B55DE4E1-F219-45A4-96D9-9A86D0E4DBD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37" name="Oval 36">
              <a:extLst>
                <a:ext uri="{FF2B5EF4-FFF2-40B4-BE49-F238E27FC236}">
                  <a16:creationId xmlns:a16="http://schemas.microsoft.com/office/drawing/2014/main" xmlns="" id="{3601C3FF-4A5D-437C-B3DB-A53B99D308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8" name="Oval 37">
              <a:extLst>
                <a:ext uri="{FF2B5EF4-FFF2-40B4-BE49-F238E27FC236}">
                  <a16:creationId xmlns:a16="http://schemas.microsoft.com/office/drawing/2014/main" xmlns="" id="{61B1BDC9-B583-4F65-8FE9-E2CBE71D93E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xmlns="" val="2192078975"/>
      </p:ext>
    </p:extLst>
  </p:cSld>
  <p:clrMapOvr>
    <a:masterClrMapping/>
  </p:clrMapOvr>
  <mc:AlternateContent xmlns:mc="http://schemas.openxmlformats.org/markup-compatibility/2006">
    <mc:Choice xmlns:p14="http://schemas.microsoft.com/office/powerpoint/2010/main" xmlns="" Requires="p14">
      <p:transition p14:dur="250" advTm="19303"/>
    </mc:Choice>
    <mc:Fallback>
      <p:transition advTm="1930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5C28659E-412C-4600-B45E-BAE370BC2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xmlns="" id="{7FB8DB2D-4B98-4896-9875-114778208A0D}"/>
              </a:ext>
            </a:extLst>
          </p:cNvPr>
          <p:cNvPicPr>
            <a:picLocks noChangeAspect="1"/>
          </p:cNvPicPr>
          <p:nvPr/>
        </p:nvPicPr>
        <p:blipFill rotWithShape="1">
          <a:blip r:embed="rId3">
            <a:alphaModFix amt="17000"/>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t="17396" r="-2" b="26353"/>
          <a:stretch/>
        </p:blipFill>
        <p:spPr>
          <a:xfrm>
            <a:off x="20" y="10"/>
            <a:ext cx="12191980" cy="6857989"/>
          </a:xfrm>
          <a:prstGeom prst="rect">
            <a:avLst/>
          </a:prstGeom>
        </p:spPr>
      </p:pic>
      <p:sp>
        <p:nvSpPr>
          <p:cNvPr id="25" name="Rectangle 24">
            <a:extLst>
              <a:ext uri="{FF2B5EF4-FFF2-40B4-BE49-F238E27FC236}">
                <a16:creationId xmlns:a16="http://schemas.microsoft.com/office/drawing/2014/main" xmlns="" id="{AE95896B-6905-4618-A7DF-DED8A61FBC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7748BD8C-4984-4138-94CA-2DC5F39DC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5">
              <a:alphaModFix amt="30000"/>
              <a:duotone>
                <a:prstClr val="black"/>
                <a:schemeClr val="accent1">
                  <a:tint val="45000"/>
                  <a:satMod val="400000"/>
                </a:schemeClr>
              </a:duotone>
              <a:extLst>
                <a:ext uri="{BEBA8EAE-BF5A-486C-A8C5-ECC9F3942E4B}">
                  <a14:imgProps xmlns:a14="http://schemas.microsoft.com/office/drawing/2010/main" xmlns="">
                    <a14:imgLayer r:embed="rId6">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69E7306C-9997-4F1D-9064-EE2B062526A9}"/>
              </a:ext>
            </a:extLst>
          </p:cNvPr>
          <p:cNvSpPr>
            <a:spLocks noGrp="1"/>
          </p:cNvSpPr>
          <p:nvPr>
            <p:ph type="ctrTitle"/>
          </p:nvPr>
        </p:nvSpPr>
        <p:spPr>
          <a:xfrm>
            <a:off x="294640" y="81281"/>
            <a:ext cx="10723880" cy="731519"/>
          </a:xfrm>
        </p:spPr>
        <p:txBody>
          <a:bodyPr anchor="b">
            <a:normAutofit/>
          </a:bodyPr>
          <a:lstStyle/>
          <a:p>
            <a:r>
              <a:rPr lang="en-US" sz="3600" b="1" dirty="0">
                <a:solidFill>
                  <a:srgbClr val="FFFFFF"/>
                </a:solidFill>
                <a:latin typeface="Rockwell Condensed" panose="02060603050405020104" pitchFamily="18" charset="0"/>
              </a:rPr>
              <a:t>Visualizing the result for Linear regression</a:t>
            </a:r>
            <a:endParaRPr lang="en-IN" sz="3600" dirty="0">
              <a:solidFill>
                <a:srgbClr val="FFFFFF"/>
              </a:solidFill>
              <a:latin typeface="Rockwell Condensed" panose="02060603050405020104" pitchFamily="18" charset="0"/>
            </a:endParaRPr>
          </a:p>
        </p:txBody>
      </p:sp>
      <p:sp>
        <p:nvSpPr>
          <p:cNvPr id="3" name="Subtitle 2">
            <a:extLst>
              <a:ext uri="{FF2B5EF4-FFF2-40B4-BE49-F238E27FC236}">
                <a16:creationId xmlns:a16="http://schemas.microsoft.com/office/drawing/2014/main" xmlns="" id="{D757FEEF-7086-49E7-831B-59B55CFF0EA7}"/>
              </a:ext>
            </a:extLst>
          </p:cNvPr>
          <p:cNvSpPr>
            <a:spLocks noGrp="1"/>
          </p:cNvSpPr>
          <p:nvPr>
            <p:ph type="subTitle" idx="1"/>
          </p:nvPr>
        </p:nvSpPr>
        <p:spPr>
          <a:xfrm>
            <a:off x="396240" y="894071"/>
            <a:ext cx="11511280" cy="5882648"/>
          </a:xfrm>
        </p:spPr>
        <p:txBody>
          <a:bodyPr>
            <a:normAutofit/>
          </a:bodyPr>
          <a:lstStyle/>
          <a:p>
            <a:r>
              <a:rPr lang="en-IN" dirty="0">
                <a:solidFill>
                  <a:schemeClr val="bg1"/>
                </a:solidFill>
                <a:latin typeface="Rockwell Condensed" panose="02060603050405020104" pitchFamily="18" charset="0"/>
              </a:rPr>
              <a:t>Now we will visualize the result for Linear regression model as we did in Simple Linear Regression. Below is the code for it:</a:t>
            </a:r>
          </a:p>
          <a:p>
            <a:pPr algn="l"/>
            <a:endParaRPr lang="en-IN" dirty="0">
              <a:solidFill>
                <a:schemeClr val="bg1"/>
              </a:solidFill>
              <a:latin typeface="Rockwell Condensed" panose="02060603050405020104" pitchFamily="18" charset="0"/>
            </a:endParaRPr>
          </a:p>
          <a:p>
            <a:pPr algn="l"/>
            <a:r>
              <a:rPr lang="en-IN" dirty="0">
                <a:solidFill>
                  <a:schemeClr val="bg1"/>
                </a:solidFill>
                <a:latin typeface="Rockwell Condensed" panose="02060603050405020104" pitchFamily="18" charset="0"/>
              </a:rPr>
              <a:t>Code :</a:t>
            </a:r>
          </a:p>
          <a:p>
            <a:pPr algn="l"/>
            <a:endParaRPr lang="en-IN" dirty="0">
              <a:solidFill>
                <a:schemeClr val="bg1"/>
              </a:solidFill>
              <a:latin typeface="Rockwell Condensed" panose="02060603050405020104" pitchFamily="18" charset="0"/>
            </a:endParaRPr>
          </a:p>
          <a:p>
            <a:pPr algn="l"/>
            <a:r>
              <a:rPr lang="en-IN" dirty="0" err="1">
                <a:solidFill>
                  <a:schemeClr val="bg1"/>
                </a:solidFill>
                <a:latin typeface="Rockwell Condensed" panose="02060603050405020104" pitchFamily="18" charset="0"/>
              </a:rPr>
              <a:t>mtp.scatter</a:t>
            </a:r>
            <a:r>
              <a:rPr lang="en-IN" dirty="0">
                <a:solidFill>
                  <a:schemeClr val="bg1"/>
                </a:solidFill>
                <a:latin typeface="Rockwell Condensed" panose="02060603050405020104" pitchFamily="18" charset="0"/>
              </a:rPr>
              <a:t>(</a:t>
            </a:r>
            <a:r>
              <a:rPr lang="en-IN" dirty="0" err="1">
                <a:solidFill>
                  <a:schemeClr val="bg1"/>
                </a:solidFill>
                <a:latin typeface="Rockwell Condensed" panose="02060603050405020104" pitchFamily="18" charset="0"/>
              </a:rPr>
              <a:t>x,y,color</a:t>
            </a:r>
            <a:r>
              <a:rPr lang="en-IN" dirty="0">
                <a:solidFill>
                  <a:schemeClr val="bg1"/>
                </a:solidFill>
                <a:latin typeface="Rockwell Condensed" panose="02060603050405020104" pitchFamily="18" charset="0"/>
              </a:rPr>
              <a:t>="blue")  </a:t>
            </a:r>
          </a:p>
          <a:p>
            <a:pPr algn="l"/>
            <a:r>
              <a:rPr lang="en-IN" dirty="0" err="1">
                <a:solidFill>
                  <a:schemeClr val="bg1"/>
                </a:solidFill>
                <a:latin typeface="Rockwell Condensed" panose="02060603050405020104" pitchFamily="18" charset="0"/>
              </a:rPr>
              <a:t>mtp.plot</a:t>
            </a:r>
            <a:r>
              <a:rPr lang="en-IN" dirty="0">
                <a:solidFill>
                  <a:schemeClr val="bg1"/>
                </a:solidFill>
                <a:latin typeface="Rockwell Condensed" panose="02060603050405020104" pitchFamily="18" charset="0"/>
              </a:rPr>
              <a:t>(</a:t>
            </a:r>
            <a:r>
              <a:rPr lang="en-IN" dirty="0" err="1">
                <a:solidFill>
                  <a:schemeClr val="bg1"/>
                </a:solidFill>
                <a:latin typeface="Rockwell Condensed" panose="02060603050405020104" pitchFamily="18" charset="0"/>
              </a:rPr>
              <a:t>x,lin_regs.predict</a:t>
            </a:r>
            <a:r>
              <a:rPr lang="en-IN" dirty="0">
                <a:solidFill>
                  <a:schemeClr val="bg1"/>
                </a:solidFill>
                <a:latin typeface="Rockwell Condensed" panose="02060603050405020104" pitchFamily="18" charset="0"/>
              </a:rPr>
              <a:t>(x), </a:t>
            </a:r>
            <a:r>
              <a:rPr lang="en-IN" dirty="0" err="1">
                <a:solidFill>
                  <a:schemeClr val="bg1"/>
                </a:solidFill>
                <a:latin typeface="Rockwell Condensed" panose="02060603050405020104" pitchFamily="18" charset="0"/>
              </a:rPr>
              <a:t>color</a:t>
            </a:r>
            <a:r>
              <a:rPr lang="en-IN" dirty="0">
                <a:solidFill>
                  <a:schemeClr val="bg1"/>
                </a:solidFill>
                <a:latin typeface="Rockwell Condensed" panose="02060603050405020104" pitchFamily="18" charset="0"/>
              </a:rPr>
              <a:t>="red")  </a:t>
            </a:r>
          </a:p>
          <a:p>
            <a:pPr algn="l"/>
            <a:r>
              <a:rPr lang="en-IN" dirty="0" err="1">
                <a:solidFill>
                  <a:schemeClr val="bg1"/>
                </a:solidFill>
                <a:latin typeface="Rockwell Condensed" panose="02060603050405020104" pitchFamily="18" charset="0"/>
              </a:rPr>
              <a:t>mtp.title</a:t>
            </a:r>
            <a:r>
              <a:rPr lang="en-IN" dirty="0">
                <a:solidFill>
                  <a:schemeClr val="bg1"/>
                </a:solidFill>
                <a:latin typeface="Rockwell Condensed" panose="02060603050405020104" pitchFamily="18" charset="0"/>
              </a:rPr>
              <a:t>("Bluff detection model(Linear Regression)")  </a:t>
            </a:r>
          </a:p>
          <a:p>
            <a:pPr algn="l"/>
            <a:r>
              <a:rPr lang="en-IN" dirty="0" err="1">
                <a:solidFill>
                  <a:schemeClr val="bg1"/>
                </a:solidFill>
                <a:latin typeface="Rockwell Condensed" panose="02060603050405020104" pitchFamily="18" charset="0"/>
              </a:rPr>
              <a:t>mtp.xlabel</a:t>
            </a:r>
            <a:r>
              <a:rPr lang="en-IN" dirty="0">
                <a:solidFill>
                  <a:schemeClr val="bg1"/>
                </a:solidFill>
                <a:latin typeface="Rockwell Condensed" panose="02060603050405020104" pitchFamily="18" charset="0"/>
              </a:rPr>
              <a:t>("Position Levels")  </a:t>
            </a:r>
          </a:p>
          <a:p>
            <a:pPr algn="l"/>
            <a:r>
              <a:rPr lang="en-IN" dirty="0" err="1">
                <a:solidFill>
                  <a:schemeClr val="bg1"/>
                </a:solidFill>
                <a:latin typeface="Rockwell Condensed" panose="02060603050405020104" pitchFamily="18" charset="0"/>
              </a:rPr>
              <a:t>mtp.ylabel</a:t>
            </a:r>
            <a:r>
              <a:rPr lang="en-IN" dirty="0">
                <a:solidFill>
                  <a:schemeClr val="bg1"/>
                </a:solidFill>
                <a:latin typeface="Rockwell Condensed" panose="02060603050405020104" pitchFamily="18" charset="0"/>
              </a:rPr>
              <a:t>("Salary")  </a:t>
            </a:r>
          </a:p>
          <a:p>
            <a:pPr algn="l"/>
            <a:r>
              <a:rPr lang="en-IN" dirty="0" err="1">
                <a:solidFill>
                  <a:schemeClr val="bg1"/>
                </a:solidFill>
                <a:latin typeface="Rockwell Condensed" panose="02060603050405020104" pitchFamily="18" charset="0"/>
              </a:rPr>
              <a:t>mtp.show</a:t>
            </a:r>
            <a:r>
              <a:rPr lang="en-IN" dirty="0">
                <a:solidFill>
                  <a:schemeClr val="bg1"/>
                </a:solidFill>
                <a:latin typeface="Rockwell Condensed" panose="02060603050405020104" pitchFamily="18" charset="0"/>
              </a:rPr>
              <a:t>()  </a:t>
            </a:r>
          </a:p>
          <a:p>
            <a:endParaRPr lang="en-IN" dirty="0">
              <a:solidFill>
                <a:schemeClr val="bg1"/>
              </a:solidFill>
              <a:latin typeface="Rockwell Condensed" panose="02060603050405020104" pitchFamily="18" charset="0"/>
            </a:endParaRPr>
          </a:p>
          <a:p>
            <a:endParaRPr lang="en-IN" dirty="0">
              <a:solidFill>
                <a:schemeClr val="bg1"/>
              </a:solidFill>
              <a:latin typeface="Rockwell Condensed" panose="02060603050405020104" pitchFamily="18" charset="0"/>
            </a:endParaRPr>
          </a:p>
        </p:txBody>
      </p:sp>
      <p:pic>
        <p:nvPicPr>
          <p:cNvPr id="4" name="Picture 3">
            <a:extLst>
              <a:ext uri="{FF2B5EF4-FFF2-40B4-BE49-F238E27FC236}">
                <a16:creationId xmlns:a16="http://schemas.microsoft.com/office/drawing/2014/main" xmlns="" id="{9B64B2CA-61E4-4ABA-AABC-A0132D74AA42}"/>
              </a:ext>
            </a:extLst>
          </p:cNvPr>
          <p:cNvPicPr>
            <a:picLocks noChangeAspect="1"/>
          </p:cNvPicPr>
          <p:nvPr/>
        </p:nvPicPr>
        <p:blipFill rotWithShape="1">
          <a:blip r:embed="rId7"/>
          <a:srcRect l="13583" t="33333" r="51250" b="28444"/>
          <a:stretch/>
        </p:blipFill>
        <p:spPr>
          <a:xfrm>
            <a:off x="6237478" y="2316460"/>
            <a:ext cx="5670042" cy="3840499"/>
          </a:xfrm>
          <a:prstGeom prst="rect">
            <a:avLst/>
          </a:prstGeom>
        </p:spPr>
      </p:pic>
    </p:spTree>
    <p:extLst>
      <p:ext uri="{BB962C8B-B14F-4D97-AF65-F5344CB8AC3E}">
        <p14:creationId xmlns:p14="http://schemas.microsoft.com/office/powerpoint/2010/main" xmlns="" val="112516689"/>
      </p:ext>
    </p:extLst>
  </p:cSld>
  <p:clrMapOvr>
    <a:masterClrMapping/>
  </p:clrMapOvr>
  <mc:AlternateContent xmlns:mc="http://schemas.openxmlformats.org/markup-compatibility/2006">
    <mc:Choice xmlns:p14="http://schemas.microsoft.com/office/powerpoint/2010/main" xmlns="" Requires="p14">
      <p:transition p14:dur="250" advTm="11598"/>
    </mc:Choice>
    <mc:Fallback>
      <p:transition advTm="1159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C28659E-412C-4600-B45E-BAE370BC2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ABEA6A12-A1B3-43CF-B468-8FB92A2E6861}"/>
              </a:ext>
            </a:extLst>
          </p:cNvPr>
          <p:cNvPicPr>
            <a:picLocks noChangeAspect="1"/>
          </p:cNvPicPr>
          <p:nvPr/>
        </p:nvPicPr>
        <p:blipFill rotWithShape="1">
          <a:blip r:embed="rId3">
            <a:alphaModFix amt="3000"/>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t="34634" b="9116"/>
          <a:stretch/>
        </p:blipFill>
        <p:spPr>
          <a:xfrm>
            <a:off x="20" y="10"/>
            <a:ext cx="12191980" cy="6857989"/>
          </a:xfrm>
          <a:prstGeom prst="rect">
            <a:avLst/>
          </a:prstGeom>
        </p:spPr>
      </p:pic>
      <p:sp>
        <p:nvSpPr>
          <p:cNvPr id="12" name="Rectangle 11">
            <a:extLst>
              <a:ext uri="{FF2B5EF4-FFF2-40B4-BE49-F238E27FC236}">
                <a16:creationId xmlns:a16="http://schemas.microsoft.com/office/drawing/2014/main" xmlns="" id="{AE95896B-6905-4618-A7DF-DED8A61FBC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7748BD8C-4984-4138-94CA-2DC5F39DC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5">
              <a:alphaModFix amt="30000"/>
              <a:duotone>
                <a:prstClr val="black"/>
                <a:schemeClr val="accent1">
                  <a:tint val="45000"/>
                  <a:satMod val="400000"/>
                </a:schemeClr>
              </a:duotone>
              <a:extLst>
                <a:ext uri="{BEBA8EAE-BF5A-486C-A8C5-ECC9F3942E4B}">
                  <a14:imgProps xmlns:a14="http://schemas.microsoft.com/office/drawing/2010/main" xmlns="">
                    <a14:imgLayer r:embed="rId6">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84DBC78-72C2-42E7-B8BF-E627146AAD84}"/>
              </a:ext>
            </a:extLst>
          </p:cNvPr>
          <p:cNvSpPr>
            <a:spLocks noGrp="1"/>
          </p:cNvSpPr>
          <p:nvPr>
            <p:ph type="ctrTitle"/>
          </p:nvPr>
        </p:nvSpPr>
        <p:spPr>
          <a:xfrm>
            <a:off x="294640" y="81281"/>
            <a:ext cx="11673840" cy="1148079"/>
          </a:xfrm>
        </p:spPr>
        <p:txBody>
          <a:bodyPr anchor="b">
            <a:normAutofit/>
          </a:bodyPr>
          <a:lstStyle/>
          <a:p>
            <a:r>
              <a:rPr lang="en-US" sz="4800" b="1" dirty="0">
                <a:solidFill>
                  <a:srgbClr val="FFFFFF"/>
                </a:solidFill>
                <a:latin typeface="Rockwell Condensed" panose="02060603050405020104" pitchFamily="18" charset="0"/>
              </a:rPr>
              <a:t>Building the Polynomial regression model</a:t>
            </a:r>
            <a:endParaRPr lang="en-IN" sz="4800" dirty="0">
              <a:solidFill>
                <a:srgbClr val="FFFFFF"/>
              </a:solidFill>
              <a:latin typeface="Rockwell Condensed" panose="02060603050405020104" pitchFamily="18" charset="0"/>
            </a:endParaRPr>
          </a:p>
        </p:txBody>
      </p:sp>
      <p:sp>
        <p:nvSpPr>
          <p:cNvPr id="3" name="Subtitle 2">
            <a:extLst>
              <a:ext uri="{FF2B5EF4-FFF2-40B4-BE49-F238E27FC236}">
                <a16:creationId xmlns:a16="http://schemas.microsoft.com/office/drawing/2014/main" xmlns="" id="{CC96F5CC-D9A8-443C-9896-F662E720CB9F}"/>
              </a:ext>
            </a:extLst>
          </p:cNvPr>
          <p:cNvSpPr>
            <a:spLocks noGrp="1"/>
          </p:cNvSpPr>
          <p:nvPr>
            <p:ph type="subTitle" idx="1"/>
          </p:nvPr>
        </p:nvSpPr>
        <p:spPr>
          <a:xfrm>
            <a:off x="416560" y="1523999"/>
            <a:ext cx="11064240" cy="5252719"/>
          </a:xfrm>
        </p:spPr>
        <p:txBody>
          <a:bodyPr>
            <a:noAutofit/>
          </a:bodyPr>
          <a:lstStyle/>
          <a:p>
            <a:r>
              <a:rPr lang="en-US" dirty="0">
                <a:solidFill>
                  <a:schemeClr val="bg1"/>
                </a:solidFill>
                <a:latin typeface="Rockwell Condensed" panose="02060603050405020104" pitchFamily="18" charset="0"/>
              </a:rPr>
              <a:t>Now we will build the Polynomial Regression model, but it will be a little different from the Simple Linear model. Because here we will use </a:t>
            </a:r>
            <a:r>
              <a:rPr lang="en-US" dirty="0" err="1">
                <a:solidFill>
                  <a:schemeClr val="bg1"/>
                </a:solidFill>
                <a:latin typeface="Rockwell Condensed" panose="02060603050405020104" pitchFamily="18" charset="0"/>
              </a:rPr>
              <a:t>PolynomialFeatures</a:t>
            </a:r>
            <a:r>
              <a:rPr lang="en-US" dirty="0">
                <a:solidFill>
                  <a:schemeClr val="bg1"/>
                </a:solidFill>
                <a:latin typeface="Rockwell Condensed" panose="02060603050405020104" pitchFamily="18" charset="0"/>
              </a:rPr>
              <a:t> class of preprocessing library. We are using this class to add some extra features to our dataset.</a:t>
            </a:r>
          </a:p>
          <a:p>
            <a:pPr algn="l"/>
            <a:r>
              <a:rPr lang="en-US" dirty="0">
                <a:solidFill>
                  <a:schemeClr val="bg1"/>
                </a:solidFill>
                <a:latin typeface="Rockwell Condensed" panose="02060603050405020104" pitchFamily="18" charset="0"/>
              </a:rPr>
              <a:t>Code :</a:t>
            </a:r>
          </a:p>
          <a:p>
            <a:pPr algn="l"/>
            <a:r>
              <a:rPr lang="en-US" dirty="0">
                <a:solidFill>
                  <a:schemeClr val="bg1"/>
                </a:solidFill>
                <a:latin typeface="Rockwell Condensed" panose="02060603050405020104" pitchFamily="18" charset="0"/>
              </a:rPr>
              <a:t>from </a:t>
            </a:r>
            <a:r>
              <a:rPr lang="en-US" dirty="0" err="1">
                <a:solidFill>
                  <a:schemeClr val="bg1"/>
                </a:solidFill>
                <a:latin typeface="Rockwell Condensed" panose="02060603050405020104" pitchFamily="18" charset="0"/>
              </a:rPr>
              <a:t>sklearn.preprocessing</a:t>
            </a:r>
            <a:r>
              <a:rPr lang="en-US" dirty="0">
                <a:solidFill>
                  <a:schemeClr val="bg1"/>
                </a:solidFill>
                <a:latin typeface="Rockwell Condensed" panose="02060603050405020104" pitchFamily="18" charset="0"/>
              </a:rPr>
              <a:t> import </a:t>
            </a:r>
            <a:r>
              <a:rPr lang="en-US" dirty="0" err="1">
                <a:solidFill>
                  <a:schemeClr val="bg1"/>
                </a:solidFill>
                <a:latin typeface="Rockwell Condensed" panose="02060603050405020104" pitchFamily="18" charset="0"/>
              </a:rPr>
              <a:t>PolynomialFeatures</a:t>
            </a:r>
            <a:r>
              <a:rPr lang="en-US" dirty="0">
                <a:solidFill>
                  <a:schemeClr val="bg1"/>
                </a:solidFill>
                <a:latin typeface="Rockwell Condensed" panose="02060603050405020104" pitchFamily="18" charset="0"/>
              </a:rPr>
              <a:t>  </a:t>
            </a:r>
          </a:p>
          <a:p>
            <a:pPr algn="l"/>
            <a:r>
              <a:rPr lang="en-US" dirty="0" err="1">
                <a:solidFill>
                  <a:schemeClr val="bg1"/>
                </a:solidFill>
                <a:latin typeface="Rockwell Condensed" panose="02060603050405020104" pitchFamily="18" charset="0"/>
              </a:rPr>
              <a:t>poly_regs</a:t>
            </a:r>
            <a:r>
              <a:rPr lang="en-US" dirty="0">
                <a:solidFill>
                  <a:schemeClr val="bg1"/>
                </a:solidFill>
                <a:latin typeface="Rockwell Condensed" panose="02060603050405020104" pitchFamily="18" charset="0"/>
              </a:rPr>
              <a:t>= </a:t>
            </a:r>
            <a:r>
              <a:rPr lang="en-US" dirty="0" err="1">
                <a:solidFill>
                  <a:schemeClr val="bg1"/>
                </a:solidFill>
                <a:latin typeface="Rockwell Condensed" panose="02060603050405020104" pitchFamily="18" charset="0"/>
              </a:rPr>
              <a:t>PolynomialFeatures</a:t>
            </a:r>
            <a:r>
              <a:rPr lang="en-US" dirty="0">
                <a:solidFill>
                  <a:schemeClr val="bg1"/>
                </a:solidFill>
                <a:latin typeface="Rockwell Condensed" panose="02060603050405020104" pitchFamily="18" charset="0"/>
              </a:rPr>
              <a:t>(degree= 2)  </a:t>
            </a:r>
          </a:p>
          <a:p>
            <a:pPr algn="l"/>
            <a:r>
              <a:rPr lang="en-US" dirty="0" err="1">
                <a:solidFill>
                  <a:schemeClr val="bg1"/>
                </a:solidFill>
                <a:latin typeface="Rockwell Condensed" panose="02060603050405020104" pitchFamily="18" charset="0"/>
              </a:rPr>
              <a:t>x_poly</a:t>
            </a:r>
            <a:r>
              <a:rPr lang="en-US" dirty="0">
                <a:solidFill>
                  <a:schemeClr val="bg1"/>
                </a:solidFill>
                <a:latin typeface="Rockwell Condensed" panose="02060603050405020104" pitchFamily="18" charset="0"/>
              </a:rPr>
              <a:t>= </a:t>
            </a:r>
            <a:r>
              <a:rPr lang="en-US" dirty="0" err="1">
                <a:solidFill>
                  <a:schemeClr val="bg1"/>
                </a:solidFill>
                <a:latin typeface="Rockwell Condensed" panose="02060603050405020104" pitchFamily="18" charset="0"/>
              </a:rPr>
              <a:t>poly_regs.fit_transform</a:t>
            </a:r>
            <a:r>
              <a:rPr lang="en-US" dirty="0">
                <a:solidFill>
                  <a:schemeClr val="bg1"/>
                </a:solidFill>
                <a:latin typeface="Rockwell Condensed" panose="02060603050405020104" pitchFamily="18" charset="0"/>
              </a:rPr>
              <a:t>(x)  </a:t>
            </a:r>
          </a:p>
          <a:p>
            <a:pPr algn="l"/>
            <a:r>
              <a:rPr lang="en-US" dirty="0">
                <a:solidFill>
                  <a:schemeClr val="bg1"/>
                </a:solidFill>
                <a:latin typeface="Rockwell Condensed" panose="02060603050405020104" pitchFamily="18" charset="0"/>
              </a:rPr>
              <a:t>lin_reg_2 =</a:t>
            </a:r>
            <a:r>
              <a:rPr lang="en-US" dirty="0" err="1">
                <a:solidFill>
                  <a:schemeClr val="bg1"/>
                </a:solidFill>
                <a:latin typeface="Rockwell Condensed" panose="02060603050405020104" pitchFamily="18" charset="0"/>
              </a:rPr>
              <a:t>LinearRegression</a:t>
            </a:r>
            <a:r>
              <a:rPr lang="en-US" dirty="0">
                <a:solidFill>
                  <a:schemeClr val="bg1"/>
                </a:solidFill>
                <a:latin typeface="Rockwell Condensed" panose="02060603050405020104" pitchFamily="18" charset="0"/>
              </a:rPr>
              <a:t>()  </a:t>
            </a:r>
          </a:p>
          <a:p>
            <a:pPr algn="l"/>
            <a:r>
              <a:rPr lang="en-US" dirty="0">
                <a:solidFill>
                  <a:schemeClr val="bg1"/>
                </a:solidFill>
                <a:latin typeface="Rockwell Condensed" panose="02060603050405020104" pitchFamily="18" charset="0"/>
              </a:rPr>
              <a:t>lin_reg_2.fit(</a:t>
            </a:r>
            <a:r>
              <a:rPr lang="en-US" dirty="0" err="1">
                <a:solidFill>
                  <a:schemeClr val="bg1"/>
                </a:solidFill>
                <a:latin typeface="Rockwell Condensed" panose="02060603050405020104" pitchFamily="18" charset="0"/>
              </a:rPr>
              <a:t>x_poly</a:t>
            </a:r>
            <a:r>
              <a:rPr lang="en-US" dirty="0">
                <a:solidFill>
                  <a:schemeClr val="bg1"/>
                </a:solidFill>
                <a:latin typeface="Rockwell Condensed" panose="02060603050405020104" pitchFamily="18" charset="0"/>
              </a:rPr>
              <a:t>, y)  </a:t>
            </a:r>
          </a:p>
          <a:p>
            <a:r>
              <a:rPr lang="en-US" dirty="0">
                <a:solidFill>
                  <a:schemeClr val="bg1"/>
                </a:solidFill>
                <a:latin typeface="Rockwell Condensed" panose="02060603050405020104" pitchFamily="18" charset="0"/>
              </a:rPr>
              <a:t>In the above lines of code, we have used </a:t>
            </a:r>
            <a:r>
              <a:rPr lang="en-US" dirty="0" err="1">
                <a:solidFill>
                  <a:schemeClr val="bg1"/>
                </a:solidFill>
                <a:latin typeface="Rockwell Condensed" panose="02060603050405020104" pitchFamily="18" charset="0"/>
              </a:rPr>
              <a:t>poly_regs.fit_transform</a:t>
            </a:r>
            <a:r>
              <a:rPr lang="en-US" dirty="0">
                <a:solidFill>
                  <a:schemeClr val="bg1"/>
                </a:solidFill>
                <a:latin typeface="Rockwell Condensed" panose="02060603050405020104" pitchFamily="18" charset="0"/>
              </a:rPr>
              <a:t>(x), because first we are converting our feature matrix into polynomial feature matrix, and then fitting it to the Polynomial regression model. The parameter value(degree= 2) depends on our choice. We can choose it according to our Polynomial features.</a:t>
            </a:r>
          </a:p>
          <a:p>
            <a:endParaRPr lang="en-IN" dirty="0">
              <a:solidFill>
                <a:schemeClr val="bg1"/>
              </a:solidFill>
              <a:latin typeface="Rockwell Condensed" panose="02060603050405020104" pitchFamily="18" charset="0"/>
            </a:endParaRPr>
          </a:p>
        </p:txBody>
      </p:sp>
      <p:pic>
        <p:nvPicPr>
          <p:cNvPr id="6" name="Picture 5">
            <a:extLst>
              <a:ext uri="{FF2B5EF4-FFF2-40B4-BE49-F238E27FC236}">
                <a16:creationId xmlns:a16="http://schemas.microsoft.com/office/drawing/2014/main" xmlns="" id="{FAC47BE6-DFBC-4BA3-BD57-96ADEFB9762A}"/>
              </a:ext>
            </a:extLst>
          </p:cNvPr>
          <p:cNvPicPr>
            <a:picLocks noChangeAspect="1"/>
          </p:cNvPicPr>
          <p:nvPr/>
        </p:nvPicPr>
        <p:blipFill rotWithShape="1">
          <a:blip r:embed="rId7"/>
          <a:srcRect l="17560" t="35873" r="28154" b="56889"/>
          <a:stretch/>
        </p:blipFill>
        <p:spPr>
          <a:xfrm>
            <a:off x="5110481" y="3759200"/>
            <a:ext cx="6979920" cy="970279"/>
          </a:xfrm>
          <a:prstGeom prst="rect">
            <a:avLst/>
          </a:prstGeom>
        </p:spPr>
      </p:pic>
    </p:spTree>
    <p:extLst>
      <p:ext uri="{BB962C8B-B14F-4D97-AF65-F5344CB8AC3E}">
        <p14:creationId xmlns:p14="http://schemas.microsoft.com/office/powerpoint/2010/main" xmlns="" val="2833932299"/>
      </p:ext>
    </p:extLst>
  </p:cSld>
  <p:clrMapOvr>
    <a:masterClrMapping/>
  </p:clrMapOvr>
  <mc:AlternateContent xmlns:mc="http://schemas.openxmlformats.org/markup-compatibility/2006">
    <mc:Choice xmlns:p14="http://schemas.microsoft.com/office/powerpoint/2010/main" xmlns="" Requires="p14">
      <p:transition p14:dur="250" advTm="24533"/>
    </mc:Choice>
    <mc:Fallback>
      <p:transition advTm="2453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5C28659E-412C-4600-B45E-BAE370BC2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91B98523-C719-4E3E-94C2-40E11A2FD022}"/>
              </a:ext>
            </a:extLst>
          </p:cNvPr>
          <p:cNvPicPr>
            <a:picLocks noChangeAspect="1"/>
          </p:cNvPicPr>
          <p:nvPr/>
        </p:nvPicPr>
        <p:blipFill rotWithShape="1">
          <a:blip r:embed="rId3">
            <a:alphaModFix amt="5000"/>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t="2582" b="35605"/>
          <a:stretch/>
        </p:blipFill>
        <p:spPr>
          <a:xfrm>
            <a:off x="20" y="-2"/>
            <a:ext cx="12191980" cy="6857989"/>
          </a:xfrm>
          <a:prstGeom prst="rect">
            <a:avLst/>
          </a:prstGeom>
        </p:spPr>
      </p:pic>
      <p:sp>
        <p:nvSpPr>
          <p:cNvPr id="13" name="Rectangle 12">
            <a:extLst>
              <a:ext uri="{FF2B5EF4-FFF2-40B4-BE49-F238E27FC236}">
                <a16:creationId xmlns:a16="http://schemas.microsoft.com/office/drawing/2014/main" xmlns="" id="{AE95896B-6905-4618-A7DF-DED8A61FBC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7748BD8C-4984-4138-94CA-2DC5F39DC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5">
              <a:alphaModFix amt="30000"/>
              <a:duotone>
                <a:prstClr val="black"/>
                <a:schemeClr val="accent1">
                  <a:tint val="45000"/>
                  <a:satMod val="400000"/>
                </a:schemeClr>
              </a:duotone>
              <a:extLst>
                <a:ext uri="{BEBA8EAE-BF5A-486C-A8C5-ECC9F3942E4B}">
                  <a14:imgProps xmlns:a14="http://schemas.microsoft.com/office/drawing/2010/main" xmlns="">
                    <a14:imgLayer r:embed="rId6">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41012DBB-5E43-471F-8CED-E43047555F1B}"/>
              </a:ext>
            </a:extLst>
          </p:cNvPr>
          <p:cNvSpPr>
            <a:spLocks noGrp="1"/>
          </p:cNvSpPr>
          <p:nvPr>
            <p:ph type="ctrTitle"/>
          </p:nvPr>
        </p:nvSpPr>
        <p:spPr>
          <a:xfrm>
            <a:off x="264160" y="182881"/>
            <a:ext cx="11816080" cy="1330959"/>
          </a:xfrm>
        </p:spPr>
        <p:txBody>
          <a:bodyPr anchor="b">
            <a:normAutofit fontScale="90000"/>
          </a:bodyPr>
          <a:lstStyle/>
          <a:p>
            <a:r>
              <a:rPr lang="en-US" sz="4800" b="1" dirty="0">
                <a:solidFill>
                  <a:srgbClr val="FFFFFF"/>
                </a:solidFill>
                <a:latin typeface="Rockwell Condensed" panose="02060603050405020104" pitchFamily="18" charset="0"/>
              </a:rPr>
              <a:t>Visualizing the result for Polynomial Regression</a:t>
            </a:r>
            <a:endParaRPr lang="en-IN" sz="4800" dirty="0">
              <a:solidFill>
                <a:srgbClr val="FFFFFF"/>
              </a:solidFill>
              <a:latin typeface="Rockwell Condensed" panose="02060603050405020104" pitchFamily="18" charset="0"/>
            </a:endParaRPr>
          </a:p>
        </p:txBody>
      </p:sp>
      <p:sp>
        <p:nvSpPr>
          <p:cNvPr id="3" name="Subtitle 2">
            <a:extLst>
              <a:ext uri="{FF2B5EF4-FFF2-40B4-BE49-F238E27FC236}">
                <a16:creationId xmlns:a16="http://schemas.microsoft.com/office/drawing/2014/main" xmlns="" id="{A0E78078-A4A4-455F-82CD-A5FA9225527C}"/>
              </a:ext>
            </a:extLst>
          </p:cNvPr>
          <p:cNvSpPr>
            <a:spLocks noGrp="1"/>
          </p:cNvSpPr>
          <p:nvPr>
            <p:ph type="subTitle" idx="1"/>
          </p:nvPr>
        </p:nvSpPr>
        <p:spPr>
          <a:xfrm>
            <a:off x="262636" y="1412239"/>
            <a:ext cx="11665204" cy="5262879"/>
          </a:xfrm>
        </p:spPr>
        <p:txBody>
          <a:bodyPr>
            <a:normAutofit/>
          </a:bodyPr>
          <a:lstStyle/>
          <a:p>
            <a:r>
              <a:rPr lang="en-IN" dirty="0">
                <a:solidFill>
                  <a:schemeClr val="bg1"/>
                </a:solidFill>
                <a:latin typeface="Rockwell Condensed" panose="02060603050405020104" pitchFamily="18" charset="0"/>
              </a:rPr>
              <a:t>Here we will visualize the result of Polynomial regression model, code for which is little different from the above model.</a:t>
            </a:r>
          </a:p>
          <a:p>
            <a:pPr algn="l"/>
            <a:r>
              <a:rPr lang="en-IN" dirty="0">
                <a:solidFill>
                  <a:schemeClr val="bg1"/>
                </a:solidFill>
                <a:latin typeface="Rockwell Condensed" panose="02060603050405020104" pitchFamily="18" charset="0"/>
              </a:rPr>
              <a:t>Code</a:t>
            </a:r>
          </a:p>
          <a:p>
            <a:pPr algn="l"/>
            <a:r>
              <a:rPr lang="en-IN" dirty="0">
                <a:solidFill>
                  <a:schemeClr val="bg1"/>
                </a:solidFill>
                <a:latin typeface="Rockwell Condensed" panose="02060603050405020104" pitchFamily="18" charset="0"/>
              </a:rPr>
              <a:t>  </a:t>
            </a:r>
          </a:p>
          <a:p>
            <a:pPr algn="l"/>
            <a:r>
              <a:rPr lang="en-IN" dirty="0" err="1">
                <a:solidFill>
                  <a:schemeClr val="bg1"/>
                </a:solidFill>
                <a:latin typeface="Rockwell Condensed" panose="02060603050405020104" pitchFamily="18" charset="0"/>
              </a:rPr>
              <a:t>mtp.scatter</a:t>
            </a:r>
            <a:r>
              <a:rPr lang="en-IN" dirty="0">
                <a:solidFill>
                  <a:schemeClr val="bg1"/>
                </a:solidFill>
                <a:latin typeface="Rockwell Condensed" panose="02060603050405020104" pitchFamily="18" charset="0"/>
              </a:rPr>
              <a:t>(</a:t>
            </a:r>
            <a:r>
              <a:rPr lang="en-IN" dirty="0" err="1">
                <a:solidFill>
                  <a:schemeClr val="bg1"/>
                </a:solidFill>
                <a:latin typeface="Rockwell Condensed" panose="02060603050405020104" pitchFamily="18" charset="0"/>
              </a:rPr>
              <a:t>x,y,color</a:t>
            </a:r>
            <a:r>
              <a:rPr lang="en-IN" dirty="0">
                <a:solidFill>
                  <a:schemeClr val="bg1"/>
                </a:solidFill>
                <a:latin typeface="Rockwell Condensed" panose="02060603050405020104" pitchFamily="18" charset="0"/>
              </a:rPr>
              <a:t>="blue")  </a:t>
            </a:r>
          </a:p>
          <a:p>
            <a:pPr algn="l"/>
            <a:r>
              <a:rPr lang="en-IN" dirty="0" err="1">
                <a:solidFill>
                  <a:schemeClr val="bg1"/>
                </a:solidFill>
                <a:latin typeface="Rockwell Condensed" panose="02060603050405020104" pitchFamily="18" charset="0"/>
              </a:rPr>
              <a:t>mtp.plot</a:t>
            </a:r>
            <a:r>
              <a:rPr lang="en-IN" dirty="0">
                <a:solidFill>
                  <a:schemeClr val="bg1"/>
                </a:solidFill>
                <a:latin typeface="Rockwell Condensed" panose="02060603050405020104" pitchFamily="18" charset="0"/>
              </a:rPr>
              <a:t>(x, lin_reg_2.predict(</a:t>
            </a:r>
            <a:r>
              <a:rPr lang="en-IN" dirty="0" err="1">
                <a:solidFill>
                  <a:schemeClr val="bg1"/>
                </a:solidFill>
                <a:latin typeface="Rockwell Condensed" panose="02060603050405020104" pitchFamily="18" charset="0"/>
              </a:rPr>
              <a:t>poly_regs.fit_transform</a:t>
            </a:r>
            <a:r>
              <a:rPr lang="en-IN" dirty="0">
                <a:solidFill>
                  <a:schemeClr val="bg1"/>
                </a:solidFill>
                <a:latin typeface="Rockwell Condensed" panose="02060603050405020104" pitchFamily="18" charset="0"/>
              </a:rPr>
              <a:t>(x)), </a:t>
            </a:r>
            <a:r>
              <a:rPr lang="en-IN" dirty="0" err="1">
                <a:solidFill>
                  <a:schemeClr val="bg1"/>
                </a:solidFill>
                <a:latin typeface="Rockwell Condensed" panose="02060603050405020104" pitchFamily="18" charset="0"/>
              </a:rPr>
              <a:t>color</a:t>
            </a:r>
            <a:r>
              <a:rPr lang="en-IN" dirty="0">
                <a:solidFill>
                  <a:schemeClr val="bg1"/>
                </a:solidFill>
                <a:latin typeface="Rockwell Condensed" panose="02060603050405020104" pitchFamily="18" charset="0"/>
              </a:rPr>
              <a:t>="red")  </a:t>
            </a:r>
          </a:p>
          <a:p>
            <a:pPr algn="l"/>
            <a:r>
              <a:rPr lang="en-IN" dirty="0" err="1">
                <a:solidFill>
                  <a:schemeClr val="bg1"/>
                </a:solidFill>
                <a:latin typeface="Rockwell Condensed" panose="02060603050405020104" pitchFamily="18" charset="0"/>
              </a:rPr>
              <a:t>mtp.title</a:t>
            </a:r>
            <a:r>
              <a:rPr lang="en-IN" dirty="0">
                <a:solidFill>
                  <a:schemeClr val="bg1"/>
                </a:solidFill>
                <a:latin typeface="Rockwell Condensed" panose="02060603050405020104" pitchFamily="18" charset="0"/>
              </a:rPr>
              <a:t>("Bluff detection model(Polynomial Regression)")  </a:t>
            </a:r>
          </a:p>
          <a:p>
            <a:pPr algn="l"/>
            <a:r>
              <a:rPr lang="en-IN" dirty="0" err="1">
                <a:solidFill>
                  <a:schemeClr val="bg1"/>
                </a:solidFill>
                <a:latin typeface="Rockwell Condensed" panose="02060603050405020104" pitchFamily="18" charset="0"/>
              </a:rPr>
              <a:t>mtp.xlabel</a:t>
            </a:r>
            <a:r>
              <a:rPr lang="en-IN" dirty="0">
                <a:solidFill>
                  <a:schemeClr val="bg1"/>
                </a:solidFill>
                <a:latin typeface="Rockwell Condensed" panose="02060603050405020104" pitchFamily="18" charset="0"/>
              </a:rPr>
              <a:t>("Position Levels")  </a:t>
            </a:r>
          </a:p>
          <a:p>
            <a:pPr algn="l"/>
            <a:r>
              <a:rPr lang="en-IN" dirty="0" err="1">
                <a:solidFill>
                  <a:schemeClr val="bg1"/>
                </a:solidFill>
                <a:latin typeface="Rockwell Condensed" panose="02060603050405020104" pitchFamily="18" charset="0"/>
              </a:rPr>
              <a:t>mtp.ylabel</a:t>
            </a:r>
            <a:r>
              <a:rPr lang="en-IN" dirty="0">
                <a:solidFill>
                  <a:schemeClr val="bg1"/>
                </a:solidFill>
                <a:latin typeface="Rockwell Condensed" panose="02060603050405020104" pitchFamily="18" charset="0"/>
              </a:rPr>
              <a:t>("Salary")  </a:t>
            </a:r>
          </a:p>
          <a:p>
            <a:pPr algn="l"/>
            <a:r>
              <a:rPr lang="en-IN" dirty="0" err="1">
                <a:solidFill>
                  <a:schemeClr val="bg1"/>
                </a:solidFill>
                <a:latin typeface="Rockwell Condensed" panose="02060603050405020104" pitchFamily="18" charset="0"/>
              </a:rPr>
              <a:t>mtp.show</a:t>
            </a:r>
            <a:r>
              <a:rPr lang="en-IN" dirty="0">
                <a:solidFill>
                  <a:schemeClr val="bg1"/>
                </a:solidFill>
                <a:latin typeface="Rockwell Condensed" panose="02060603050405020104" pitchFamily="18" charset="0"/>
              </a:rPr>
              <a:t>()  </a:t>
            </a:r>
          </a:p>
          <a:p>
            <a:r>
              <a:rPr lang="en-IN" dirty="0">
                <a:solidFill>
                  <a:schemeClr val="bg1"/>
                </a:solidFill>
                <a:latin typeface="Rockwell Condensed" panose="02060603050405020104" pitchFamily="18" charset="0"/>
              </a:rPr>
              <a:t>In the above code, we have taken lin_reg_2.predict(</a:t>
            </a:r>
            <a:r>
              <a:rPr lang="en-IN" dirty="0" err="1">
                <a:solidFill>
                  <a:schemeClr val="bg1"/>
                </a:solidFill>
                <a:latin typeface="Rockwell Condensed" panose="02060603050405020104" pitchFamily="18" charset="0"/>
              </a:rPr>
              <a:t>poly_regs.fit_transform</a:t>
            </a:r>
            <a:r>
              <a:rPr lang="en-IN" dirty="0">
                <a:solidFill>
                  <a:schemeClr val="bg1"/>
                </a:solidFill>
                <a:latin typeface="Rockwell Condensed" panose="02060603050405020104" pitchFamily="18" charset="0"/>
              </a:rPr>
              <a:t>(x), instead of </a:t>
            </a:r>
            <a:r>
              <a:rPr lang="en-IN" dirty="0" err="1">
                <a:solidFill>
                  <a:schemeClr val="bg1"/>
                </a:solidFill>
                <a:latin typeface="Rockwell Condensed" panose="02060603050405020104" pitchFamily="18" charset="0"/>
              </a:rPr>
              <a:t>x_poly</a:t>
            </a:r>
            <a:r>
              <a:rPr lang="en-IN" dirty="0">
                <a:solidFill>
                  <a:schemeClr val="bg1"/>
                </a:solidFill>
                <a:latin typeface="Rockwell Condensed" panose="02060603050405020104" pitchFamily="18" charset="0"/>
              </a:rPr>
              <a:t>, because we want a Linear regressor object to predict the polynomial features matrix.</a:t>
            </a:r>
          </a:p>
          <a:p>
            <a:endParaRPr lang="en-IN" dirty="0">
              <a:solidFill>
                <a:schemeClr val="bg1"/>
              </a:solidFill>
              <a:latin typeface="Rockwell Condensed" panose="02060603050405020104" pitchFamily="18" charset="0"/>
            </a:endParaRPr>
          </a:p>
        </p:txBody>
      </p:sp>
      <p:pic>
        <p:nvPicPr>
          <p:cNvPr id="4" name="Picture 3">
            <a:extLst>
              <a:ext uri="{FF2B5EF4-FFF2-40B4-BE49-F238E27FC236}">
                <a16:creationId xmlns:a16="http://schemas.microsoft.com/office/drawing/2014/main" xmlns="" id="{E017BC5F-73AB-41E2-9C7F-6D6DAE64095E}"/>
              </a:ext>
            </a:extLst>
          </p:cNvPr>
          <p:cNvPicPr>
            <a:picLocks noChangeAspect="1"/>
          </p:cNvPicPr>
          <p:nvPr/>
        </p:nvPicPr>
        <p:blipFill rotWithShape="1">
          <a:blip r:embed="rId7"/>
          <a:srcRect l="14000" t="19851" r="46583" b="38815"/>
          <a:stretch/>
        </p:blipFill>
        <p:spPr>
          <a:xfrm>
            <a:off x="7274560" y="2113280"/>
            <a:ext cx="4805680" cy="3515360"/>
          </a:xfrm>
          <a:prstGeom prst="rect">
            <a:avLst/>
          </a:prstGeom>
        </p:spPr>
      </p:pic>
    </p:spTree>
    <p:extLst>
      <p:ext uri="{BB962C8B-B14F-4D97-AF65-F5344CB8AC3E}">
        <p14:creationId xmlns:p14="http://schemas.microsoft.com/office/powerpoint/2010/main" xmlns="" val="1325803979"/>
      </p:ext>
    </p:extLst>
  </p:cSld>
  <p:clrMapOvr>
    <a:masterClrMapping/>
  </p:clrMapOvr>
  <mc:AlternateContent xmlns:mc="http://schemas.openxmlformats.org/markup-compatibility/2006">
    <mc:Choice xmlns:p14="http://schemas.microsoft.com/office/powerpoint/2010/main" xmlns="" Requires="p14">
      <p:transition p14:dur="250" advTm="11908"/>
    </mc:Choice>
    <mc:Fallback>
      <p:transition advTm="119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5C28659E-412C-4600-B45E-BAE370BC2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52910DDE-EBF9-43DD-AC61-F72E7E11B54E}"/>
              </a:ext>
            </a:extLst>
          </p:cNvPr>
          <p:cNvPicPr>
            <a:picLocks noChangeAspect="1"/>
          </p:cNvPicPr>
          <p:nvPr/>
        </p:nvPicPr>
        <p:blipFill rotWithShape="1">
          <a:blip r:embed="rId2">
            <a:alphaModFix amt="12000"/>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rcRect t="10438" b="25460"/>
          <a:stretch/>
        </p:blipFill>
        <p:spPr>
          <a:xfrm>
            <a:off x="20" y="10"/>
            <a:ext cx="12191980" cy="6857989"/>
          </a:xfrm>
          <a:prstGeom prst="rect">
            <a:avLst/>
          </a:prstGeom>
        </p:spPr>
      </p:pic>
      <p:sp>
        <p:nvSpPr>
          <p:cNvPr id="13" name="Rectangle 12">
            <a:extLst>
              <a:ext uri="{FF2B5EF4-FFF2-40B4-BE49-F238E27FC236}">
                <a16:creationId xmlns:a16="http://schemas.microsoft.com/office/drawing/2014/main" xmlns="" id="{AE95896B-6905-4618-A7DF-DED8A61FBC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7748BD8C-4984-4138-94CA-2DC5F39DC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xmlns="">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EE83788-2B6A-4366-A570-DA5B838E0799}"/>
              </a:ext>
            </a:extLst>
          </p:cNvPr>
          <p:cNvSpPr>
            <a:spLocks noGrp="1"/>
          </p:cNvSpPr>
          <p:nvPr>
            <p:ph type="ctrTitle"/>
          </p:nvPr>
        </p:nvSpPr>
        <p:spPr>
          <a:xfrm>
            <a:off x="264160" y="284481"/>
            <a:ext cx="11470640" cy="1554479"/>
          </a:xfrm>
        </p:spPr>
        <p:txBody>
          <a:bodyPr anchor="b">
            <a:normAutofit fontScale="90000"/>
          </a:bodyPr>
          <a:lstStyle/>
          <a:p>
            <a:r>
              <a:rPr lang="en-US" sz="5400" b="1" dirty="0">
                <a:solidFill>
                  <a:schemeClr val="bg1"/>
                </a:solidFill>
                <a:latin typeface="Rockwell Condensed" panose="02060603050405020104" pitchFamily="18" charset="0"/>
              </a:rPr>
              <a:t>Predicting the final result with the Linear Regression model:</a:t>
            </a:r>
            <a:endParaRPr lang="en-IN" sz="5400" dirty="0">
              <a:solidFill>
                <a:schemeClr val="bg1"/>
              </a:solidFill>
              <a:latin typeface="Rockwell Condensed" panose="02060603050405020104" pitchFamily="18" charset="0"/>
            </a:endParaRPr>
          </a:p>
        </p:txBody>
      </p:sp>
      <p:sp>
        <p:nvSpPr>
          <p:cNvPr id="7" name="Rectangle 1">
            <a:extLst>
              <a:ext uri="{FF2B5EF4-FFF2-40B4-BE49-F238E27FC236}">
                <a16:creationId xmlns:a16="http://schemas.microsoft.com/office/drawing/2014/main" xmlns="" id="{2852184D-F63F-46D4-8A20-6D50E2E4172A}"/>
              </a:ext>
            </a:extLst>
          </p:cNvPr>
          <p:cNvSpPr>
            <a:spLocks noGrp="1" noChangeArrowheads="1"/>
          </p:cNvSpPr>
          <p:nvPr>
            <p:ph type="subTitle" idx="1"/>
          </p:nvPr>
        </p:nvSpPr>
        <p:spPr bwMode="auto">
          <a:xfrm>
            <a:off x="264160" y="1991678"/>
            <a:ext cx="11470640" cy="4431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Rockwell Condensed" panose="02060603050405020104" pitchFamily="18" charset="0"/>
              </a:rPr>
              <a:t>Now, we will predict the final output using the Linear regression model to see whether an employee is saying truth or bluff. So, for this, we will use the </a:t>
            </a:r>
            <a:r>
              <a:rPr kumimoji="0" lang="en-US" altLang="en-US" sz="3200" b="1" i="0" u="none" strike="noStrike" cap="none" normalizeH="0" baseline="0" dirty="0">
                <a:ln>
                  <a:noFill/>
                </a:ln>
                <a:solidFill>
                  <a:schemeClr val="bg1"/>
                </a:solidFill>
                <a:effectLst/>
                <a:latin typeface="Rockwell Condensed" panose="02060603050405020104" pitchFamily="18" charset="0"/>
              </a:rPr>
              <a:t>predict()</a:t>
            </a:r>
            <a:r>
              <a:rPr kumimoji="0" lang="en-US" altLang="en-US" sz="3200" b="0" i="0" u="none" strike="noStrike" cap="none" normalizeH="0" baseline="0" dirty="0">
                <a:ln>
                  <a:noFill/>
                </a:ln>
                <a:solidFill>
                  <a:schemeClr val="bg1"/>
                </a:solidFill>
                <a:effectLst/>
                <a:latin typeface="Rockwell Condensed" panose="02060603050405020104" pitchFamily="18" charset="0"/>
              </a:rPr>
              <a:t> method and will pass the value 6.5.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Rockwell Condensed" panose="020606030504050201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chemeClr val="bg1"/>
                </a:solidFill>
                <a:latin typeface="Rockwell Condensed" panose="02060603050405020104" pitchFamily="18" charset="0"/>
              </a:rPr>
              <a:t>Code:</a:t>
            </a:r>
            <a:endParaRPr kumimoji="0" lang="en-US" altLang="en-US" sz="3200" b="0" i="0" u="none" strike="noStrike" cap="none" normalizeH="0" baseline="0" dirty="0">
              <a:ln>
                <a:noFill/>
              </a:ln>
              <a:solidFill>
                <a:schemeClr val="bg1"/>
              </a:solidFill>
              <a:effectLst/>
              <a:latin typeface="Rockwell Condensed" panose="020606030504050201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3200" b="0" i="0" u="none" strike="noStrike" cap="none" normalizeH="0" baseline="0" dirty="0" err="1">
                <a:ln>
                  <a:noFill/>
                </a:ln>
                <a:solidFill>
                  <a:schemeClr val="bg1"/>
                </a:solidFill>
                <a:effectLst/>
                <a:latin typeface="Rockwell Condensed" panose="02060603050405020104" pitchFamily="18" charset="0"/>
              </a:rPr>
              <a:t>lin_pred</a:t>
            </a:r>
            <a:r>
              <a:rPr kumimoji="0" lang="en-US" altLang="en-US" sz="3200" b="0" i="0" u="none" strike="noStrike" cap="none" normalizeH="0" baseline="0" dirty="0">
                <a:ln>
                  <a:noFill/>
                </a:ln>
                <a:solidFill>
                  <a:schemeClr val="bg1"/>
                </a:solidFill>
                <a:effectLst/>
                <a:latin typeface="Rockwell Condensed" panose="02060603050405020104" pitchFamily="18" charset="0"/>
              </a:rPr>
              <a:t> = </a:t>
            </a:r>
            <a:r>
              <a:rPr kumimoji="0" lang="en-US" altLang="en-US" sz="3200" b="0" i="0" u="none" strike="noStrike" cap="none" normalizeH="0" baseline="0" dirty="0" err="1">
                <a:ln>
                  <a:noFill/>
                </a:ln>
                <a:solidFill>
                  <a:schemeClr val="bg1"/>
                </a:solidFill>
                <a:effectLst/>
                <a:latin typeface="Rockwell Condensed" panose="02060603050405020104" pitchFamily="18" charset="0"/>
              </a:rPr>
              <a:t>lin_regs.predict</a:t>
            </a:r>
            <a:r>
              <a:rPr kumimoji="0" lang="en-US" altLang="en-US" sz="3200" b="0" i="0" u="none" strike="noStrike" cap="none" normalizeH="0" baseline="0" dirty="0">
                <a:ln>
                  <a:noFill/>
                </a:ln>
                <a:solidFill>
                  <a:schemeClr val="bg1"/>
                </a:solidFill>
                <a:effectLst/>
                <a:latin typeface="Rockwell Condensed" panose="02060603050405020104" pitchFamily="18" charset="0"/>
              </a:rPr>
              <a:t>([[6.5]])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3200" b="0" i="0" u="none" strike="noStrike" cap="none" normalizeH="0" baseline="0" dirty="0">
                <a:ln>
                  <a:noFill/>
                </a:ln>
                <a:solidFill>
                  <a:schemeClr val="bg1"/>
                </a:solidFill>
                <a:effectLst/>
                <a:latin typeface="Rockwell Condensed" panose="02060603050405020104" pitchFamily="18" charset="0"/>
              </a:rPr>
              <a:t>print(</a:t>
            </a:r>
            <a:r>
              <a:rPr kumimoji="0" lang="en-US" altLang="en-US" sz="3200" b="0" i="0" u="none" strike="noStrike" cap="none" normalizeH="0" baseline="0" dirty="0" err="1">
                <a:ln>
                  <a:noFill/>
                </a:ln>
                <a:solidFill>
                  <a:schemeClr val="bg1"/>
                </a:solidFill>
                <a:effectLst/>
                <a:latin typeface="Rockwell Condensed" panose="02060603050405020104" pitchFamily="18" charset="0"/>
              </a:rPr>
              <a:t>lin_pred</a:t>
            </a:r>
            <a:r>
              <a:rPr kumimoji="0" lang="en-US" altLang="en-US" sz="3200" b="0" i="0" u="none" strike="noStrike" cap="none" normalizeH="0" baseline="0" dirty="0">
                <a:ln>
                  <a:noFill/>
                </a:ln>
                <a:solidFill>
                  <a:schemeClr val="bg1"/>
                </a:solidFill>
                <a:effectLst/>
                <a:latin typeface="Rockwell Condensed" panose="020606030504050201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bg1"/>
                </a:solidFill>
                <a:effectLst/>
                <a:latin typeface="Rockwell Condensed" panose="02060603050405020104" pitchFamily="18" charset="0"/>
              </a:rPr>
              <a:t>Output:</a:t>
            </a:r>
            <a:endParaRPr kumimoji="0" lang="en-US" altLang="en-US" sz="3200" b="0" i="0" u="none" strike="noStrike" cap="none" normalizeH="0" baseline="0" dirty="0">
              <a:ln>
                <a:noFill/>
              </a:ln>
              <a:solidFill>
                <a:schemeClr val="bg1"/>
              </a:solidFill>
              <a:effectLst/>
              <a:latin typeface="Rockwell Condensed" panose="020606030504050201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Rockwell Condensed" panose="02060603050405020104" pitchFamily="18" charset="0"/>
              </a:rPr>
              <a:t>[330378.78787879]</a:t>
            </a:r>
          </a:p>
        </p:txBody>
      </p:sp>
    </p:spTree>
    <p:extLst>
      <p:ext uri="{BB962C8B-B14F-4D97-AF65-F5344CB8AC3E}">
        <p14:creationId xmlns:p14="http://schemas.microsoft.com/office/powerpoint/2010/main" xmlns="" val="876115780"/>
      </p:ext>
    </p:extLst>
  </p:cSld>
  <p:clrMapOvr>
    <a:masterClrMapping/>
  </p:clrMapOvr>
  <mc:AlternateContent xmlns:mc="http://schemas.openxmlformats.org/markup-compatibility/2006">
    <mc:Choice xmlns:p14="http://schemas.microsoft.com/office/powerpoint/2010/main" xmlns="" Requires="p14">
      <p:transition p14:dur="250" advTm="10424"/>
    </mc:Choice>
    <mc:Fallback>
      <p:transition advTm="1042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16DBFAD4-B5FC-442B-A283-381B01B195F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xmlns="" id="{9B649DC7-8769-4383-A6F2-8F366BA7A1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xmlns="">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a:extLst>
                <a:ext uri="{FF2B5EF4-FFF2-40B4-BE49-F238E27FC236}">
                  <a16:creationId xmlns:a16="http://schemas.microsoft.com/office/drawing/2014/main" xmlns="" id="{0C67FD53-2686-4E0E-BA49-976F78F9A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3" name="Picture 2">
            <a:extLst>
              <a:ext uri="{FF2B5EF4-FFF2-40B4-BE49-F238E27FC236}">
                <a16:creationId xmlns:a16="http://schemas.microsoft.com/office/drawing/2014/main" xmlns="" id="{2162559A-FD47-4A33-88A9-6080D5DB1FE3}"/>
              </a:ext>
            </a:extLst>
          </p:cNvPr>
          <p:cNvPicPr>
            <a:picLocks noChangeAspect="1"/>
          </p:cNvPicPr>
          <p:nvPr/>
        </p:nvPicPr>
        <p:blipFill rotWithShape="1">
          <a:blip r:embed="rId5">
            <a:alphaModFix amt="10000"/>
            <a:extLst>
              <a:ext uri="{BEBA8EAE-BF5A-486C-A8C5-ECC9F3942E4B}">
                <a14:imgProps xmlns:a14="http://schemas.microsoft.com/office/drawing/2010/main" xmlns="">
                  <a14:imgLayer r:embed="rId6">
                    <a14:imgEffect>
                      <a14:artisticGlowEdges/>
                    </a14:imgEffect>
                  </a14:imgLayer>
                </a14:imgProps>
              </a:ext>
              <a:ext uri="{28A0092B-C50C-407E-A947-70E740481C1C}">
                <a14:useLocalDpi xmlns:a14="http://schemas.microsoft.com/office/drawing/2010/main" xmlns="" val="0"/>
              </a:ext>
              <a:ext uri="{837473B0-CC2E-450A-ABE3-18F120FF3D39}">
                <a1611:picAttrSrcUrl xmlns:a1611="http://schemas.microsoft.com/office/drawing/2016/11/main" xmlns="" r:id="rId7"/>
              </a:ext>
            </a:extLst>
          </a:blip>
          <a:srcRect b="6250"/>
          <a:stretch/>
        </p:blipFill>
        <p:spPr>
          <a:xfrm>
            <a:off x="20" y="10"/>
            <a:ext cx="12191980" cy="6857990"/>
          </a:xfrm>
          <a:prstGeom prst="rect">
            <a:avLst/>
          </a:prstGeom>
          <a:noFill/>
        </p:spPr>
      </p:pic>
      <p:sp>
        <p:nvSpPr>
          <p:cNvPr id="9" name="Rectangle 15">
            <a:extLst>
              <a:ext uri="{FF2B5EF4-FFF2-40B4-BE49-F238E27FC236}">
                <a16:creationId xmlns:a16="http://schemas.microsoft.com/office/drawing/2014/main" xmlns="" id="{F79FF99C-BAA9-404F-9C96-6DD456B4F7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7">
            <a:extLst>
              <a:ext uri="{FF2B5EF4-FFF2-40B4-BE49-F238E27FC236}">
                <a16:creationId xmlns:a16="http://schemas.microsoft.com/office/drawing/2014/main" xmlns="" id="{49C44AFD-C72D-4D9C-84C6-73E615CED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blipFill dpi="0" rotWithShape="1">
            <a:blip r:embed="rId8">
              <a:alphaModFix amt="30000"/>
              <a:duotone>
                <a:prstClr val="black"/>
                <a:schemeClr val="accent1">
                  <a:tint val="45000"/>
                  <a:satMod val="400000"/>
                </a:schemeClr>
              </a:duotone>
              <a:extLst>
                <a:ext uri="{BEBA8EAE-BF5A-486C-A8C5-ECC9F3942E4B}">
                  <a14:imgProps xmlns:a14="http://schemas.microsoft.com/office/drawing/2010/main" xmlns="">
                    <a14:imgLayer r:embed="rId9">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xmlns="" id="{5ED44B0F-1C42-4700-ACCA-D0DC96C4C327}"/>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sz="5400" dirty="0">
                <a:latin typeface="Rockwell Condensed" panose="02060603050405020104" pitchFamily="18" charset="0"/>
              </a:rPr>
              <a:t>Introduction</a:t>
            </a:r>
          </a:p>
        </p:txBody>
      </p:sp>
      <p:grpSp>
        <p:nvGrpSpPr>
          <p:cNvPr id="20" name="Group 19">
            <a:extLst>
              <a:ext uri="{FF2B5EF4-FFF2-40B4-BE49-F238E27FC236}">
                <a16:creationId xmlns:a16="http://schemas.microsoft.com/office/drawing/2014/main" xmlns="" id="{1D25B14F-36E0-41E8-956F-CABEF1ADD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xmlns="" id="{4AFB9EA5-DE4D-4E6B-A302-F55174E4B1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xmlns="" id="{E44092F4-4D9B-4D0A-8832-C29E786F8F0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1" name="TextBox 10">
            <a:extLst>
              <a:ext uri="{FF2B5EF4-FFF2-40B4-BE49-F238E27FC236}">
                <a16:creationId xmlns:a16="http://schemas.microsoft.com/office/drawing/2014/main" xmlns="" id="{3AA5ACAF-0529-4456-8A0E-3711A765A994}"/>
              </a:ext>
            </a:extLst>
          </p:cNvPr>
          <p:cNvSpPr txBox="1"/>
          <p:nvPr/>
        </p:nvSpPr>
        <p:spPr>
          <a:xfrm>
            <a:off x="863600" y="2093976"/>
            <a:ext cx="10567318" cy="3570208"/>
          </a:xfrm>
          <a:prstGeom prst="rect">
            <a:avLst/>
          </a:prstGeom>
          <a:noFill/>
        </p:spPr>
        <p:txBody>
          <a:bodyPr wrap="square" rtlCol="0">
            <a:spAutoFit/>
          </a:bodyPr>
          <a:lstStyle/>
          <a:p>
            <a:r>
              <a:rPr lang="en-US" sz="2800" dirty="0">
                <a:latin typeface="Rockwell Condensed" panose="02060603050405020104" pitchFamily="18" charset="0"/>
              </a:rPr>
              <a:t>Objective:</a:t>
            </a:r>
          </a:p>
          <a:p>
            <a:endParaRPr lang="en-US" dirty="0">
              <a:latin typeface="Rockwell Condensed" panose="02060603050405020104" pitchFamily="18" charset="0"/>
            </a:endParaRPr>
          </a:p>
          <a:p>
            <a:pPr marL="285750" indent="-285750">
              <a:buFont typeface="Wingdings" panose="05000000000000000000" pitchFamily="2" charset="2"/>
              <a:buChar char="Ø"/>
            </a:pPr>
            <a:r>
              <a:rPr lang="en-US" dirty="0">
                <a:latin typeface="Rockwell Condensed" panose="02060603050405020104" pitchFamily="18" charset="0"/>
              </a:rPr>
              <a:t>To thoroughly understand and research the problem statement.</a:t>
            </a:r>
          </a:p>
          <a:p>
            <a:pPr marL="285750" indent="-285750">
              <a:buFont typeface="Wingdings" panose="05000000000000000000" pitchFamily="2" charset="2"/>
              <a:buChar char="Ø"/>
            </a:pPr>
            <a:endParaRPr lang="en-US" dirty="0">
              <a:latin typeface="Rockwell Condensed" panose="02060603050405020104" pitchFamily="18" charset="0"/>
            </a:endParaRPr>
          </a:p>
          <a:p>
            <a:pPr marL="285750" indent="-285750">
              <a:buFont typeface="Wingdings" panose="05000000000000000000" pitchFamily="2" charset="2"/>
              <a:buChar char="Ø"/>
            </a:pPr>
            <a:r>
              <a:rPr lang="en-US" dirty="0">
                <a:latin typeface="Rockwell Condensed" panose="02060603050405020104" pitchFamily="18" charset="0"/>
              </a:rPr>
              <a:t>To gather the dataset related to the problem.</a:t>
            </a:r>
          </a:p>
          <a:p>
            <a:endParaRPr lang="en-US" dirty="0">
              <a:latin typeface="Rockwell Condensed" panose="02060603050405020104" pitchFamily="18" charset="0"/>
            </a:endParaRPr>
          </a:p>
          <a:p>
            <a:pPr marL="285750" indent="-285750">
              <a:buFont typeface="Wingdings" panose="05000000000000000000" pitchFamily="2" charset="2"/>
              <a:buChar char="Ø"/>
            </a:pPr>
            <a:r>
              <a:rPr lang="en-US" dirty="0">
                <a:latin typeface="Rockwell Condensed" panose="02060603050405020104" pitchFamily="18" charset="0"/>
              </a:rPr>
              <a:t>To apply the best suited machine learning algorithms on the dataset.</a:t>
            </a:r>
          </a:p>
          <a:p>
            <a:pPr marL="285750" indent="-285750">
              <a:buFont typeface="Wingdings" panose="05000000000000000000" pitchFamily="2" charset="2"/>
              <a:buChar char="Ø"/>
            </a:pPr>
            <a:endParaRPr lang="en-US" dirty="0">
              <a:latin typeface="Rockwell Condensed" panose="02060603050405020104" pitchFamily="18" charset="0"/>
            </a:endParaRPr>
          </a:p>
          <a:p>
            <a:pPr marL="285750" indent="-285750">
              <a:buFont typeface="Wingdings" panose="05000000000000000000" pitchFamily="2" charset="2"/>
              <a:buChar char="Ø"/>
            </a:pPr>
            <a:r>
              <a:rPr lang="en-US" dirty="0">
                <a:latin typeface="Rockwell Condensed" panose="02060603050405020104" pitchFamily="18" charset="0"/>
              </a:rPr>
              <a:t>To convert the problem statement into a viable business solution.</a:t>
            </a:r>
          </a:p>
          <a:p>
            <a:pPr marL="285750" indent="-285750">
              <a:buFont typeface="Wingdings" panose="05000000000000000000" pitchFamily="2" charset="2"/>
              <a:buChar char="Ø"/>
            </a:pPr>
            <a:endParaRPr lang="en-US" dirty="0">
              <a:latin typeface="Rockwell Condensed" panose="02060603050405020104" pitchFamily="18" charset="0"/>
            </a:endParaRPr>
          </a:p>
          <a:p>
            <a:pPr marL="285750" indent="-285750">
              <a:buFont typeface="Wingdings" panose="05000000000000000000" pitchFamily="2" charset="2"/>
              <a:buChar char="Ø"/>
            </a:pPr>
            <a:r>
              <a:rPr lang="en-US" dirty="0">
                <a:latin typeface="Rockwell Condensed" panose="02060603050405020104" pitchFamily="18" charset="0"/>
              </a:rPr>
              <a:t>To visualize the data obtained after training the model on the dataset.</a:t>
            </a:r>
          </a:p>
          <a:p>
            <a:pPr marL="285750" indent="-285750">
              <a:buFont typeface="Wingdings" panose="05000000000000000000" pitchFamily="2" charset="2"/>
              <a:buChar char="Ø"/>
            </a:pPr>
            <a:endParaRPr lang="en-IN" dirty="0">
              <a:latin typeface="Rockwell Condensed" panose="02060603050405020104" pitchFamily="18" charset="0"/>
            </a:endParaRPr>
          </a:p>
        </p:txBody>
      </p:sp>
    </p:spTree>
    <p:custDataLst>
      <p:tags r:id="rId1"/>
    </p:custDataLst>
    <p:extLst>
      <p:ext uri="{BB962C8B-B14F-4D97-AF65-F5344CB8AC3E}">
        <p14:creationId xmlns:p14="http://schemas.microsoft.com/office/powerpoint/2010/main" xmlns="" val="2869849958"/>
      </p:ext>
    </p:extLst>
  </p:cSld>
  <p:clrMapOvr>
    <a:masterClrMapping/>
  </p:clrMapOvr>
  <mc:AlternateContent xmlns:mc="http://schemas.openxmlformats.org/markup-compatibility/2006">
    <mc:Choice xmlns:p14="http://schemas.microsoft.com/office/powerpoint/2010/main" xmlns="" Requires="p14">
      <p:transition p14:dur="250" advTm="14830"/>
    </mc:Choice>
    <mc:Fallback>
      <p:transition advTm="148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4" end="4"/>
                                            </p:txEl>
                                          </p:spTgt>
                                        </p:tgtEl>
                                        <p:attrNameLst>
                                          <p:attrName>style.visibility</p:attrName>
                                        </p:attrNameLst>
                                      </p:cBhvr>
                                      <p:to>
                                        <p:strVal val="visible"/>
                                      </p:to>
                                    </p:set>
                                    <p:animEffect transition="in" filter="fade">
                                      <p:cBhvr>
                                        <p:cTn id="28" dur="1000"/>
                                        <p:tgtEl>
                                          <p:spTgt spid="11">
                                            <p:txEl>
                                              <p:pRg st="4" end="4"/>
                                            </p:txEl>
                                          </p:spTgt>
                                        </p:tgtEl>
                                      </p:cBhvr>
                                    </p:animEffect>
                                    <p:anim calcmode="lin" valueType="num">
                                      <p:cBhvr>
                                        <p:cTn id="29"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1000"/>
                                        <p:tgtEl>
                                          <p:spTgt spid="11">
                                            <p:txEl>
                                              <p:pRg st="6" end="6"/>
                                            </p:txEl>
                                          </p:spTgt>
                                        </p:tgtEl>
                                      </p:cBhvr>
                                    </p:animEffect>
                                    <p:anim calcmode="lin" valueType="num">
                                      <p:cBhvr>
                                        <p:cTn id="36"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xEl>
                                              <p:pRg st="8" end="8"/>
                                            </p:txEl>
                                          </p:spTgt>
                                        </p:tgtEl>
                                        <p:attrNameLst>
                                          <p:attrName>style.visibility</p:attrName>
                                        </p:attrNameLst>
                                      </p:cBhvr>
                                      <p:to>
                                        <p:strVal val="visible"/>
                                      </p:to>
                                    </p:set>
                                    <p:animEffect transition="in" filter="fade">
                                      <p:cBhvr>
                                        <p:cTn id="42" dur="1000"/>
                                        <p:tgtEl>
                                          <p:spTgt spid="11">
                                            <p:txEl>
                                              <p:pRg st="8" end="8"/>
                                            </p:txEl>
                                          </p:spTgt>
                                        </p:tgtEl>
                                      </p:cBhvr>
                                    </p:animEffect>
                                    <p:anim calcmode="lin" valueType="num">
                                      <p:cBhvr>
                                        <p:cTn id="43"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xEl>
                                              <p:pRg st="10" end="10"/>
                                            </p:txEl>
                                          </p:spTgt>
                                        </p:tgtEl>
                                        <p:attrNameLst>
                                          <p:attrName>style.visibility</p:attrName>
                                        </p:attrNameLst>
                                      </p:cBhvr>
                                      <p:to>
                                        <p:strVal val="visible"/>
                                      </p:to>
                                    </p:set>
                                    <p:animEffect transition="in" filter="fade">
                                      <p:cBhvr>
                                        <p:cTn id="49" dur="1000"/>
                                        <p:tgtEl>
                                          <p:spTgt spid="11">
                                            <p:txEl>
                                              <p:pRg st="10" end="10"/>
                                            </p:txEl>
                                          </p:spTgt>
                                        </p:tgtEl>
                                      </p:cBhvr>
                                    </p:animEffect>
                                    <p:anim calcmode="lin" valueType="num">
                                      <p:cBhvr>
                                        <p:cTn id="50" dur="1000" fill="hold"/>
                                        <p:tgtEl>
                                          <p:spTgt spid="11">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xmlns="" id="{5C28659E-412C-4600-B45E-BAE370BC2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D4A63B67-F86E-4C85-8DFA-8466C5E4E269}"/>
              </a:ext>
            </a:extLst>
          </p:cNvPr>
          <p:cNvPicPr>
            <a:picLocks noChangeAspect="1"/>
          </p:cNvPicPr>
          <p:nvPr/>
        </p:nvPicPr>
        <p:blipFill rotWithShape="1">
          <a:blip r:embed="rId2">
            <a:alphaModFix amt="10000"/>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rcRect t="15594" b="2884"/>
          <a:stretch/>
        </p:blipFill>
        <p:spPr>
          <a:xfrm>
            <a:off x="20" y="10"/>
            <a:ext cx="12191980" cy="6857989"/>
          </a:xfrm>
          <a:prstGeom prst="rect">
            <a:avLst/>
          </a:prstGeom>
        </p:spPr>
      </p:pic>
      <p:sp>
        <p:nvSpPr>
          <p:cNvPr id="20" name="Rectangle 12">
            <a:extLst>
              <a:ext uri="{FF2B5EF4-FFF2-40B4-BE49-F238E27FC236}">
                <a16:creationId xmlns:a16="http://schemas.microsoft.com/office/drawing/2014/main" xmlns="" id="{AE95896B-6905-4618-A7DF-DED8A61FBC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xmlns="" id="{7748BD8C-4984-4138-94CA-2DC5F39DC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xmlns="">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E833458C-7566-42FE-85AA-3D3EC29B44CE}"/>
              </a:ext>
            </a:extLst>
          </p:cNvPr>
          <p:cNvSpPr>
            <a:spLocks noGrp="1"/>
          </p:cNvSpPr>
          <p:nvPr>
            <p:ph type="ctrTitle"/>
          </p:nvPr>
        </p:nvSpPr>
        <p:spPr>
          <a:xfrm>
            <a:off x="284480" y="71121"/>
            <a:ext cx="11572240" cy="1503679"/>
          </a:xfrm>
        </p:spPr>
        <p:txBody>
          <a:bodyPr anchor="b">
            <a:normAutofit/>
          </a:bodyPr>
          <a:lstStyle/>
          <a:p>
            <a:r>
              <a:rPr lang="en-US" sz="4800" b="1" dirty="0">
                <a:solidFill>
                  <a:schemeClr val="bg1"/>
                </a:solidFill>
                <a:latin typeface="Rockwell Condensed" panose="02060603050405020104" pitchFamily="18" charset="0"/>
              </a:rPr>
              <a:t>Predicting the final result with the Polynomial Regression model:</a:t>
            </a:r>
            <a:endParaRPr lang="en-IN" sz="4800" dirty="0">
              <a:solidFill>
                <a:schemeClr val="bg1"/>
              </a:solidFill>
              <a:latin typeface="Rockwell Condensed" panose="02060603050405020104" pitchFamily="18" charset="0"/>
            </a:endParaRPr>
          </a:p>
        </p:txBody>
      </p:sp>
      <p:sp>
        <p:nvSpPr>
          <p:cNvPr id="7" name="Rectangle 1">
            <a:extLst>
              <a:ext uri="{FF2B5EF4-FFF2-40B4-BE49-F238E27FC236}">
                <a16:creationId xmlns:a16="http://schemas.microsoft.com/office/drawing/2014/main" xmlns="" id="{59A57416-AB9F-4C31-A5ED-20CC5D9D27BA}"/>
              </a:ext>
            </a:extLst>
          </p:cNvPr>
          <p:cNvSpPr>
            <a:spLocks noGrp="1" noChangeArrowheads="1"/>
          </p:cNvSpPr>
          <p:nvPr>
            <p:ph type="subTitle" idx="1"/>
          </p:nvPr>
        </p:nvSpPr>
        <p:spPr bwMode="auto">
          <a:xfrm>
            <a:off x="334963" y="2391251"/>
            <a:ext cx="11663997" cy="34470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Rockwell Condensed" panose="02060603050405020104" pitchFamily="18" charset="0"/>
              </a:rPr>
              <a:t>Now, we will predict the final output using the Polynomial Regression model to compare with Linear model. Below is the code for it: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err="1">
                <a:ln>
                  <a:noFill/>
                </a:ln>
                <a:solidFill>
                  <a:schemeClr val="bg1"/>
                </a:solidFill>
                <a:effectLst/>
                <a:latin typeface="Rockwell Condensed" panose="02060603050405020104" pitchFamily="18" charset="0"/>
              </a:rPr>
              <a:t>poly_pred</a:t>
            </a:r>
            <a:r>
              <a:rPr kumimoji="0" lang="en-US" altLang="en-US" sz="2800" b="0" i="0" u="none" strike="noStrike" cap="none" normalizeH="0" baseline="0" dirty="0">
                <a:ln>
                  <a:noFill/>
                </a:ln>
                <a:solidFill>
                  <a:schemeClr val="bg1"/>
                </a:solidFill>
                <a:effectLst/>
                <a:latin typeface="Rockwell Condensed" panose="02060603050405020104" pitchFamily="18" charset="0"/>
              </a:rPr>
              <a:t> = lin_reg_2.predict(</a:t>
            </a:r>
            <a:r>
              <a:rPr kumimoji="0" lang="en-US" altLang="en-US" sz="2800" b="0" i="0" u="none" strike="noStrike" cap="none" normalizeH="0" baseline="0" dirty="0" err="1">
                <a:ln>
                  <a:noFill/>
                </a:ln>
                <a:solidFill>
                  <a:schemeClr val="bg1"/>
                </a:solidFill>
                <a:effectLst/>
                <a:latin typeface="Rockwell Condensed" panose="02060603050405020104" pitchFamily="18" charset="0"/>
              </a:rPr>
              <a:t>poly_regs.fit_transform</a:t>
            </a:r>
            <a:r>
              <a:rPr kumimoji="0" lang="en-US" altLang="en-US" sz="2800" b="0" i="0" u="none" strike="noStrike" cap="none" normalizeH="0" baseline="0" dirty="0">
                <a:ln>
                  <a:noFill/>
                </a:ln>
                <a:solidFill>
                  <a:schemeClr val="bg1"/>
                </a:solidFill>
                <a:effectLst/>
                <a:latin typeface="Rockwell Condensed" panose="02060603050405020104" pitchFamily="18" charset="0"/>
              </a:rPr>
              <a:t>([[6.5]]))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none" strike="noStrike" cap="none" normalizeH="0" baseline="0" dirty="0">
                <a:ln>
                  <a:noFill/>
                </a:ln>
                <a:solidFill>
                  <a:schemeClr val="bg1"/>
                </a:solidFill>
                <a:effectLst/>
                <a:latin typeface="Rockwell Condensed" panose="02060603050405020104" pitchFamily="18" charset="0"/>
              </a:rPr>
              <a:t>print(</a:t>
            </a:r>
            <a:r>
              <a:rPr kumimoji="0" lang="en-US" altLang="en-US" sz="2800" b="0" i="0" u="none" strike="noStrike" cap="none" normalizeH="0" baseline="0" dirty="0" err="1">
                <a:ln>
                  <a:noFill/>
                </a:ln>
                <a:solidFill>
                  <a:schemeClr val="bg1"/>
                </a:solidFill>
                <a:effectLst/>
                <a:latin typeface="Rockwell Condensed" panose="02060603050405020104" pitchFamily="18" charset="0"/>
              </a:rPr>
              <a:t>poly_pred</a:t>
            </a:r>
            <a:r>
              <a:rPr kumimoji="0" lang="en-US" altLang="en-US" sz="2800" b="0" i="0" u="none" strike="noStrike" cap="none" normalizeH="0" baseline="0" dirty="0">
                <a:ln>
                  <a:noFill/>
                </a:ln>
                <a:solidFill>
                  <a:schemeClr val="bg1"/>
                </a:solidFill>
                <a:effectLst/>
                <a:latin typeface="Rockwell Condensed" panose="020606030504050201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Rockwell Condensed" panose="02060603050405020104" pitchFamily="18" charset="0"/>
              </a:rPr>
              <a:t>Output:</a:t>
            </a:r>
            <a:endParaRPr kumimoji="0" lang="en-US" altLang="en-US" sz="2800" b="0" i="0" u="none" strike="noStrike" cap="none" normalizeH="0" baseline="0" dirty="0">
              <a:ln>
                <a:noFill/>
              </a:ln>
              <a:solidFill>
                <a:schemeClr val="bg1"/>
              </a:solidFill>
              <a:effectLst/>
              <a:latin typeface="Rockwell Condensed" panose="020606030504050201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Rockwell Condensed" panose="02060603050405020104" pitchFamily="18" charset="0"/>
              </a:rPr>
              <a:t>[158862.45265153]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Rockwell Condensed" panose="02060603050405020104" pitchFamily="18" charset="0"/>
              </a:rPr>
              <a:t>As we can see, the predicted output for the Polynomial Regression is [158862.45265153], which is much closer to real value hence, we can say that future employee is telling the truth.</a:t>
            </a:r>
          </a:p>
        </p:txBody>
      </p:sp>
    </p:spTree>
    <p:extLst>
      <p:ext uri="{BB962C8B-B14F-4D97-AF65-F5344CB8AC3E}">
        <p14:creationId xmlns:p14="http://schemas.microsoft.com/office/powerpoint/2010/main" xmlns="" val="1463678190"/>
      </p:ext>
    </p:extLst>
  </p:cSld>
  <p:clrMapOvr>
    <a:masterClrMapping/>
  </p:clrMapOvr>
  <mc:AlternateContent xmlns:mc="http://schemas.openxmlformats.org/markup-compatibility/2006">
    <mc:Choice xmlns:p14="http://schemas.microsoft.com/office/powerpoint/2010/main" xmlns="" Requires="p14">
      <p:transition p14:dur="250" advTm="4583"/>
    </mc:Choice>
    <mc:Fallback>
      <p:transition advTm="458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latin typeface="Rockwell Condensed" pitchFamily="18" charset="0"/>
              </a:rPr>
              <a:t>References &amp; Dataset </a:t>
            </a:r>
            <a:endParaRPr lang="en-IN" dirty="0">
              <a:solidFill>
                <a:schemeClr val="bg1"/>
              </a:solidFill>
              <a:latin typeface="Rockwell Condensed" pitchFamily="18" charset="0"/>
            </a:endParaRPr>
          </a:p>
        </p:txBody>
      </p:sp>
      <p:sp>
        <p:nvSpPr>
          <p:cNvPr id="3" name="Content Placeholder 2"/>
          <p:cNvSpPr>
            <a:spLocks noGrp="1"/>
          </p:cNvSpPr>
          <p:nvPr>
            <p:ph idx="1"/>
          </p:nvPr>
        </p:nvSpPr>
        <p:spPr/>
        <p:txBody>
          <a:bodyPr/>
          <a:lstStyle/>
          <a:p>
            <a:r>
              <a:rPr lang="en-IN" u="sng" dirty="0" smtClean="0">
                <a:solidFill>
                  <a:schemeClr val="accent1"/>
                </a:solidFill>
                <a:latin typeface="Rockwell Condensed" pitchFamily="18" charset="0"/>
                <a:hlinkClick r:id="rId2"/>
              </a:rPr>
              <a:t>https://www.kaggle.com/akram24/position-salaries</a:t>
            </a:r>
            <a:endParaRPr lang="en-IN" u="sng" dirty="0" smtClean="0">
              <a:solidFill>
                <a:schemeClr val="accent1"/>
              </a:solidFill>
              <a:latin typeface="Rockwell Condensed" pitchFamily="18" charset="0"/>
            </a:endParaRPr>
          </a:p>
          <a:p>
            <a:r>
              <a:rPr lang="en-IN" u="sng" dirty="0" smtClean="0">
                <a:solidFill>
                  <a:schemeClr val="accent1"/>
                </a:solidFill>
                <a:latin typeface="Rockwell Condensed" pitchFamily="18" charset="0"/>
              </a:rPr>
              <a:t>https://www.w3schools.com/python/python_ml_polynomial_regression.asp</a:t>
            </a:r>
            <a:endParaRPr lang="en-IN" u="sng" dirty="0">
              <a:solidFill>
                <a:schemeClr val="accent1"/>
              </a:solidFill>
              <a:latin typeface="Rockwell Condensed"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B4D3D850-2041-4B7C-AED9-54DA385B14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xmlns="" id="{6ECBF9B1-FDE8-4492-83B3-BCD29382BFD5}"/>
              </a:ext>
            </a:extLst>
          </p:cNvPr>
          <p:cNvPicPr>
            <a:picLocks noChangeAspect="1"/>
          </p:cNvPicPr>
          <p:nvPr/>
        </p:nvPicPr>
        <p:blipFill rotWithShape="1">
          <a:blip r:embed="rId3">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l="9346" r="1766"/>
          <a:stretch/>
        </p:blipFill>
        <p:spPr>
          <a:xfrm>
            <a:off x="20" y="10"/>
            <a:ext cx="6095980" cy="6857990"/>
          </a:xfrm>
          <a:prstGeom prst="rect">
            <a:avLst/>
          </a:prstGeom>
        </p:spPr>
      </p:pic>
      <p:pic>
        <p:nvPicPr>
          <p:cNvPr id="7" name="Picture 6">
            <a:extLst>
              <a:ext uri="{FF2B5EF4-FFF2-40B4-BE49-F238E27FC236}">
                <a16:creationId xmlns:a16="http://schemas.microsoft.com/office/drawing/2014/main" xmlns="" id="{ED623AE2-B498-46D6-AD0E-391408956B82}"/>
              </a:ext>
            </a:extLst>
          </p:cNvPr>
          <p:cNvPicPr>
            <a:picLocks noChangeAspect="1"/>
          </p:cNvPicPr>
          <p:nvPr/>
        </p:nvPicPr>
        <p:blipFill rotWithShape="1">
          <a:blip r:embed="rId5">
            <a:extLst>
              <a:ext uri="{28A0092B-C50C-407E-A947-70E740481C1C}">
                <a14:useLocalDpi xmlns:a14="http://schemas.microsoft.com/office/drawing/2010/main" xmlns="" val="0"/>
              </a:ext>
            </a:extLst>
          </a:blip>
          <a:srcRect l="25857" r="24143"/>
          <a:stretch/>
        </p:blipFill>
        <p:spPr>
          <a:xfrm>
            <a:off x="6096000" y="10"/>
            <a:ext cx="6096000" cy="6857990"/>
          </a:xfrm>
          <a:prstGeom prst="rect">
            <a:avLst/>
          </a:prstGeom>
        </p:spPr>
      </p:pic>
      <p:sp>
        <p:nvSpPr>
          <p:cNvPr id="22" name="Rectangle 21">
            <a:extLst>
              <a:ext uri="{FF2B5EF4-FFF2-40B4-BE49-F238E27FC236}">
                <a16:creationId xmlns:a16="http://schemas.microsoft.com/office/drawing/2014/main" xmlns="" id="{B497CCB5-5FC2-473C-AFCC-2430CEF1DF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ame 23">
            <a:extLst>
              <a:ext uri="{FF2B5EF4-FFF2-40B4-BE49-F238E27FC236}">
                <a16:creationId xmlns:a16="http://schemas.microsoft.com/office/drawing/2014/main" xmlns="" id="{599C8C75-BFDF-44E7-A028-EEB5EDD588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xmlns="" id="{B9EF5C53-42D6-48D1-9A13-225C51EA772B}"/>
              </a:ext>
            </a:extLst>
          </p:cNvPr>
          <p:cNvSpPr>
            <a:spLocks noGrp="1"/>
          </p:cNvSpPr>
          <p:nvPr>
            <p:ph type="subTitle" idx="1"/>
          </p:nvPr>
        </p:nvSpPr>
        <p:spPr>
          <a:xfrm>
            <a:off x="4771654" y="4240654"/>
            <a:ext cx="2700944" cy="659993"/>
          </a:xfrm>
          <a:noFill/>
        </p:spPr>
        <p:txBody>
          <a:bodyPr>
            <a:normAutofit/>
          </a:bodyPr>
          <a:lstStyle/>
          <a:p>
            <a:r>
              <a:rPr lang="en-IN" sz="1600" dirty="0">
                <a:solidFill>
                  <a:srgbClr val="080808"/>
                </a:solidFill>
                <a:latin typeface="Rockwell Condensed" panose="02060603050405020104" pitchFamily="18" charset="0"/>
              </a:rPr>
              <a:t>AUTHOR : ANAND VEERARAHAVAN</a:t>
            </a:r>
          </a:p>
          <a:p>
            <a:endParaRPr lang="en-IN" sz="1600" dirty="0">
              <a:solidFill>
                <a:srgbClr val="080808"/>
              </a:solidFill>
              <a:latin typeface="Rockwell Condensed" panose="02060603050405020104" pitchFamily="18" charset="0"/>
            </a:endParaRPr>
          </a:p>
          <a:p>
            <a:endParaRPr lang="en-IN" sz="1600" dirty="0">
              <a:solidFill>
                <a:srgbClr val="080808"/>
              </a:solidFill>
            </a:endParaRPr>
          </a:p>
        </p:txBody>
      </p:sp>
      <p:sp>
        <p:nvSpPr>
          <p:cNvPr id="2" name="Title 1">
            <a:extLst>
              <a:ext uri="{FF2B5EF4-FFF2-40B4-BE49-F238E27FC236}">
                <a16:creationId xmlns:a16="http://schemas.microsoft.com/office/drawing/2014/main" xmlns="" id="{8F5E9E42-B133-4270-99DB-159D0E0D05F6}"/>
              </a:ext>
            </a:extLst>
          </p:cNvPr>
          <p:cNvSpPr>
            <a:spLocks noGrp="1"/>
          </p:cNvSpPr>
          <p:nvPr>
            <p:ph type="ctrTitle"/>
          </p:nvPr>
        </p:nvSpPr>
        <p:spPr>
          <a:xfrm>
            <a:off x="4013200" y="2761554"/>
            <a:ext cx="3891942" cy="1345720"/>
          </a:xfrm>
          <a:noFill/>
        </p:spPr>
        <p:txBody>
          <a:bodyPr anchor="ctr">
            <a:normAutofit/>
          </a:bodyPr>
          <a:lstStyle/>
          <a:p>
            <a:r>
              <a:rPr lang="en-IN" sz="2800" dirty="0">
                <a:ln w="22225">
                  <a:solidFill>
                    <a:schemeClr val="tx1"/>
                  </a:solidFill>
                  <a:miter lim="800000"/>
                </a:ln>
                <a:solidFill>
                  <a:srgbClr val="080808"/>
                </a:solidFill>
                <a:latin typeface="Rockwell Condensed" panose="02060603050405020104" pitchFamily="18" charset="0"/>
              </a:rPr>
              <a:t>PROJECT – II </a:t>
            </a:r>
            <a:br>
              <a:rPr lang="en-IN" sz="2800" dirty="0">
                <a:ln w="22225">
                  <a:solidFill>
                    <a:schemeClr val="tx1"/>
                  </a:solidFill>
                  <a:miter lim="800000"/>
                </a:ln>
                <a:solidFill>
                  <a:srgbClr val="080808"/>
                </a:solidFill>
                <a:latin typeface="Rockwell Condensed" panose="02060603050405020104" pitchFamily="18" charset="0"/>
              </a:rPr>
            </a:br>
            <a:r>
              <a:rPr lang="en-IN" sz="2800" dirty="0">
                <a:ln w="22225">
                  <a:solidFill>
                    <a:schemeClr val="tx1"/>
                  </a:solidFill>
                  <a:miter lim="800000"/>
                </a:ln>
                <a:solidFill>
                  <a:srgbClr val="080808"/>
                </a:solidFill>
                <a:latin typeface="Rockwell Condensed" panose="02060603050405020104" pitchFamily="18" charset="0"/>
              </a:rPr>
              <a:t>PLAYER CAREER COMPARISON		</a:t>
            </a:r>
          </a:p>
        </p:txBody>
      </p:sp>
    </p:spTree>
    <p:extLst>
      <p:ext uri="{BB962C8B-B14F-4D97-AF65-F5344CB8AC3E}">
        <p14:creationId xmlns:p14="http://schemas.microsoft.com/office/powerpoint/2010/main" xmlns="" val="2348506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8F19223-3CBB-4534-B8B8-7E95369EB671}"/>
              </a:ext>
            </a:extLst>
          </p:cNvPr>
          <p:cNvPicPr>
            <a:picLocks noChangeAspect="1"/>
          </p:cNvPicPr>
          <p:nvPr/>
        </p:nvPicPr>
        <p:blipFill rotWithShape="1">
          <a:blip r:embed="rId3">
            <a:alphaModFix amt="24000"/>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xmlns="" id="{D38A241E-0395-41E5-8607-BAA2799A43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50F8F57-7C6C-4105-869E-40CF00E46C99}"/>
              </a:ext>
            </a:extLst>
          </p:cNvPr>
          <p:cNvSpPr>
            <a:spLocks noGrp="1"/>
          </p:cNvSpPr>
          <p:nvPr>
            <p:ph type="ctrTitle"/>
          </p:nvPr>
        </p:nvSpPr>
        <p:spPr>
          <a:xfrm>
            <a:off x="304800" y="304800"/>
            <a:ext cx="11480800" cy="1261872"/>
          </a:xfrm>
        </p:spPr>
        <p:txBody>
          <a:bodyPr anchor="ctr">
            <a:normAutofit/>
          </a:bodyPr>
          <a:lstStyle/>
          <a:p>
            <a:pPr algn="l"/>
            <a:r>
              <a:rPr lang="en-IN" sz="5400" dirty="0">
                <a:solidFill>
                  <a:schemeClr val="tx1">
                    <a:lumMod val="85000"/>
                    <a:lumOff val="15000"/>
                  </a:schemeClr>
                </a:solidFill>
                <a:latin typeface="Rockwell Condensed" panose="02060603050405020104" pitchFamily="18" charset="0"/>
              </a:rPr>
              <a:t>OBJECTIVES	 </a:t>
            </a:r>
            <a:r>
              <a:rPr lang="en-IN" sz="4800" dirty="0">
                <a:solidFill>
                  <a:schemeClr val="tx1">
                    <a:lumMod val="85000"/>
                    <a:lumOff val="15000"/>
                  </a:schemeClr>
                </a:solidFill>
              </a:rPr>
              <a:t>	</a:t>
            </a:r>
          </a:p>
        </p:txBody>
      </p:sp>
      <p:sp>
        <p:nvSpPr>
          <p:cNvPr id="3" name="Subtitle 2">
            <a:extLst>
              <a:ext uri="{FF2B5EF4-FFF2-40B4-BE49-F238E27FC236}">
                <a16:creationId xmlns:a16="http://schemas.microsoft.com/office/drawing/2014/main" xmlns="" id="{795F71DB-D28C-41E2-B9FC-B5E2218207C2}"/>
              </a:ext>
            </a:extLst>
          </p:cNvPr>
          <p:cNvSpPr>
            <a:spLocks noGrp="1"/>
          </p:cNvSpPr>
          <p:nvPr>
            <p:ph type="subTitle" idx="1"/>
          </p:nvPr>
        </p:nvSpPr>
        <p:spPr>
          <a:xfrm>
            <a:off x="304799" y="1871462"/>
            <a:ext cx="11480785" cy="4234698"/>
          </a:xfrm>
        </p:spPr>
        <p:txBody>
          <a:bodyPr anchor="ctr">
            <a:normAutofit/>
          </a:bodyPr>
          <a:lstStyle/>
          <a:p>
            <a:pPr marL="342900" indent="-342900" algn="l">
              <a:buFont typeface="Wingdings" panose="05000000000000000000" pitchFamily="2" charset="2"/>
              <a:buChar char="q"/>
            </a:pPr>
            <a:r>
              <a:rPr lang="en-IN" sz="2000" dirty="0">
                <a:solidFill>
                  <a:schemeClr val="tx2"/>
                </a:solidFill>
                <a:latin typeface="Rockwell Condensed" panose="02060603050405020104" pitchFamily="18" charset="0"/>
              </a:rPr>
              <a:t>TO UNDERSTAND THE DATASET </a:t>
            </a:r>
          </a:p>
          <a:p>
            <a:pPr marL="342900" indent="-342900" algn="l">
              <a:buFont typeface="Wingdings" panose="05000000000000000000" pitchFamily="2" charset="2"/>
              <a:buChar char="q"/>
            </a:pPr>
            <a:r>
              <a:rPr lang="en-IN" sz="2000" dirty="0">
                <a:solidFill>
                  <a:schemeClr val="tx2"/>
                </a:solidFill>
                <a:latin typeface="Rockwell Condensed" panose="02060603050405020104" pitchFamily="18" charset="0"/>
              </a:rPr>
              <a:t>TO DETERMINE ALL AVENUES TO EXPLORE DATA</a:t>
            </a:r>
          </a:p>
          <a:p>
            <a:pPr marL="342900" indent="-342900" algn="l">
              <a:buFont typeface="Wingdings" panose="05000000000000000000" pitchFamily="2" charset="2"/>
              <a:buChar char="q"/>
            </a:pPr>
            <a:r>
              <a:rPr lang="en-IN" sz="2000" dirty="0">
                <a:solidFill>
                  <a:schemeClr val="tx2"/>
                </a:solidFill>
                <a:latin typeface="Rockwell Condensed" panose="02060603050405020104" pitchFamily="18" charset="0"/>
              </a:rPr>
              <a:t>TO CATEGORIZE SIMILAR AND DISTINGUISH UNIQUE FACTORS</a:t>
            </a:r>
          </a:p>
          <a:p>
            <a:pPr marL="342900" indent="-342900" algn="l">
              <a:buFont typeface="Wingdings" panose="05000000000000000000" pitchFamily="2" charset="2"/>
              <a:buChar char="q"/>
            </a:pPr>
            <a:r>
              <a:rPr lang="en-IN" sz="2000" dirty="0">
                <a:solidFill>
                  <a:schemeClr val="tx2"/>
                </a:solidFill>
                <a:latin typeface="Rockwell Condensed" panose="02060603050405020104" pitchFamily="18" charset="0"/>
              </a:rPr>
              <a:t>TO PERFORM COMPARE AND CONTRAST BETWEEN THE PLAYERS ACROSS DIFFERENT AVENUES OF DATA</a:t>
            </a:r>
          </a:p>
          <a:p>
            <a:pPr marL="342900" indent="-342900" algn="l">
              <a:buFont typeface="Wingdings" panose="05000000000000000000" pitchFamily="2" charset="2"/>
              <a:buChar char="q"/>
            </a:pPr>
            <a:r>
              <a:rPr lang="en-IN" sz="2000" dirty="0">
                <a:solidFill>
                  <a:schemeClr val="tx2"/>
                </a:solidFill>
                <a:latin typeface="Rockwell Condensed" panose="02060603050405020104" pitchFamily="18" charset="0"/>
              </a:rPr>
              <a:t>TO FIND CORRELATION BETWEEN DIFFERENT DATA COLUMNS</a:t>
            </a:r>
          </a:p>
          <a:p>
            <a:pPr marL="342900" indent="-342900" algn="l">
              <a:buFont typeface="Wingdings" panose="05000000000000000000" pitchFamily="2" charset="2"/>
              <a:buChar char="q"/>
            </a:pPr>
            <a:r>
              <a:rPr lang="en-IN" sz="2000" dirty="0">
                <a:solidFill>
                  <a:schemeClr val="tx2"/>
                </a:solidFill>
                <a:latin typeface="Rockwell Condensed" panose="02060603050405020104" pitchFamily="18" charset="0"/>
              </a:rPr>
              <a:t>TO VISUALIZE DATA THROUGH EXPLORATORY ANALYSIS</a:t>
            </a:r>
          </a:p>
          <a:p>
            <a:pPr algn="l"/>
            <a:endParaRPr lang="en-IN" sz="2000" dirty="0">
              <a:solidFill>
                <a:schemeClr val="tx2"/>
              </a:solidFill>
              <a:latin typeface="Rockwell Condensed" panose="02060603050405020104" pitchFamily="18" charset="0"/>
            </a:endParaRPr>
          </a:p>
        </p:txBody>
      </p:sp>
      <p:cxnSp>
        <p:nvCxnSpPr>
          <p:cNvPr id="18" name="Straight Connector 17">
            <a:extLst>
              <a:ext uri="{FF2B5EF4-FFF2-40B4-BE49-F238E27FC236}">
                <a16:creationId xmlns:a16="http://schemas.microsoft.com/office/drawing/2014/main" xmlns="" id="{CE352288-84AD-4CA8-BCD5-76C29D34E1D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B03A7A05-4A5A-42B4-AE40-EAE94F98C48C}"/>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s://sitesmatrix.com/blog/category/sports/">
                  <a:extLst>
                    <a:ext uri="{A12FA001-AC4F-418D-AE19-62706E023703}">
                      <ahyp:hlinkClr xmlns:ahyp="http://schemas.microsoft.com/office/drawing/2018/hyperlinkcolor" xmlns="" val="tx"/>
                    </a:ext>
                  </a:extLst>
                </a:hlinkClick>
              </a:rPr>
              <a:t>This Photo</a:t>
            </a:r>
            <a:r>
              <a:rPr lang="en-IN" sz="700">
                <a:solidFill>
                  <a:srgbClr val="FFFFFF"/>
                </a:solidFill>
              </a:rPr>
              <a:t> by Unknown Author is licensed under </a:t>
            </a:r>
            <a:r>
              <a:rPr lang="en-IN" sz="700">
                <a:solidFill>
                  <a:srgbClr val="FFFFFF"/>
                </a:solidFill>
                <a:hlinkClick r:id="rId5" tooltip="https://creativecommons.org/licenses/by/3.0/">
                  <a:extLst>
                    <a:ext uri="{A12FA001-AC4F-418D-AE19-62706E023703}">
                      <ahyp:hlinkClr xmlns:ahyp="http://schemas.microsoft.com/office/drawing/2018/hyperlinkcolor" xmlns="" val="tx"/>
                    </a:ext>
                  </a:extLst>
                </a:hlinkClick>
              </a:rPr>
              <a:t>CC BY</a:t>
            </a:r>
            <a:endParaRPr lang="en-IN" sz="700">
              <a:solidFill>
                <a:srgbClr val="FFFFFF"/>
              </a:solidFill>
            </a:endParaRPr>
          </a:p>
        </p:txBody>
      </p:sp>
    </p:spTree>
    <p:extLst>
      <p:ext uri="{BB962C8B-B14F-4D97-AF65-F5344CB8AC3E}">
        <p14:creationId xmlns:p14="http://schemas.microsoft.com/office/powerpoint/2010/main" xmlns="" val="4070243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3D37D42-6B3B-49A7-8E76-163960236030}"/>
              </a:ext>
            </a:extLst>
          </p:cNvPr>
          <p:cNvPicPr>
            <a:picLocks noChangeAspect="1"/>
          </p:cNvPicPr>
          <p:nvPr/>
        </p:nvPicPr>
        <p:blipFill rotWithShape="1">
          <a:blip r:embed="rId2">
            <a:alphaModFix amt="25000"/>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rcRect b="8537"/>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7E47DEE4-09EC-4AFB-8F69-E1D109CA1091}"/>
              </a:ext>
            </a:extLst>
          </p:cNvPr>
          <p:cNvSpPr>
            <a:spLocks noGrp="1"/>
          </p:cNvSpPr>
          <p:nvPr>
            <p:ph type="ctrTitle"/>
          </p:nvPr>
        </p:nvSpPr>
        <p:spPr>
          <a:xfrm>
            <a:off x="965200" y="412445"/>
            <a:ext cx="10261600" cy="1202995"/>
          </a:xfrm>
        </p:spPr>
        <p:txBody>
          <a:bodyPr>
            <a:normAutofit/>
          </a:bodyPr>
          <a:lstStyle/>
          <a:p>
            <a:pPr algn="l"/>
            <a:r>
              <a:rPr lang="en-IN" dirty="0">
                <a:ln w="22225">
                  <a:solidFill>
                    <a:schemeClr val="tx1"/>
                  </a:solidFill>
                  <a:miter lim="800000"/>
                </a:ln>
                <a:noFill/>
                <a:latin typeface="Rockwell Condensed" panose="02060603050405020104" pitchFamily="18" charset="0"/>
              </a:rPr>
              <a:t>STEPS </a:t>
            </a:r>
          </a:p>
        </p:txBody>
      </p:sp>
      <p:sp>
        <p:nvSpPr>
          <p:cNvPr id="3" name="Subtitle 2">
            <a:extLst>
              <a:ext uri="{FF2B5EF4-FFF2-40B4-BE49-F238E27FC236}">
                <a16:creationId xmlns:a16="http://schemas.microsoft.com/office/drawing/2014/main" xmlns="" id="{D9CC8DB8-4A12-4BEF-8AFE-A028C5CCC363}"/>
              </a:ext>
            </a:extLst>
          </p:cNvPr>
          <p:cNvSpPr>
            <a:spLocks noGrp="1"/>
          </p:cNvSpPr>
          <p:nvPr>
            <p:ph type="subTitle" idx="1"/>
          </p:nvPr>
        </p:nvSpPr>
        <p:spPr>
          <a:xfrm>
            <a:off x="965200" y="1615440"/>
            <a:ext cx="10261600" cy="4830115"/>
          </a:xfrm>
        </p:spPr>
        <p:txBody>
          <a:bodyPr>
            <a:normAutofit fontScale="77500" lnSpcReduction="20000"/>
          </a:bodyPr>
          <a:lstStyle/>
          <a:p>
            <a:pPr marL="457200" indent="-457200" algn="l">
              <a:buFont typeface="Wingdings" panose="05000000000000000000" pitchFamily="2" charset="2"/>
              <a:buChar char="ü"/>
            </a:pPr>
            <a:r>
              <a:rPr lang="en-IN" sz="3200" dirty="0">
                <a:latin typeface="Rockwell Condensed" panose="02060603050405020104" pitchFamily="18" charset="0"/>
              </a:rPr>
              <a:t>IMPORT LIBRARIES</a:t>
            </a:r>
          </a:p>
          <a:p>
            <a:pPr marL="457200" indent="-457200" algn="l">
              <a:buFont typeface="Wingdings" panose="05000000000000000000" pitchFamily="2" charset="2"/>
              <a:buChar char="ü"/>
            </a:pPr>
            <a:r>
              <a:rPr lang="en-IN" sz="3200" dirty="0">
                <a:latin typeface="Rockwell Condensed" panose="02060603050405020104" pitchFamily="18" charset="0"/>
              </a:rPr>
              <a:t>READ DATA</a:t>
            </a:r>
          </a:p>
          <a:p>
            <a:pPr marL="457200" indent="-457200" algn="l">
              <a:buFont typeface="Wingdings" panose="05000000000000000000" pitchFamily="2" charset="2"/>
              <a:buChar char="ü"/>
            </a:pPr>
            <a:r>
              <a:rPr lang="en-IN" sz="3200" dirty="0">
                <a:latin typeface="Rockwell Condensed" panose="02060603050405020104" pitchFamily="18" charset="0"/>
              </a:rPr>
              <a:t>TAKE CARE OF MISSING DATA</a:t>
            </a:r>
          </a:p>
          <a:p>
            <a:pPr marL="457200" indent="-457200" algn="l">
              <a:buFont typeface="Wingdings" panose="05000000000000000000" pitchFamily="2" charset="2"/>
              <a:buChar char="ü"/>
            </a:pPr>
            <a:r>
              <a:rPr lang="en-IN" sz="3200" dirty="0">
                <a:latin typeface="Rockwell Condensed" panose="02060603050405020104" pitchFamily="18" charset="0"/>
              </a:rPr>
              <a:t>INTERPRET NUMBER OF GOALS SCORED</a:t>
            </a:r>
          </a:p>
          <a:p>
            <a:pPr marL="457200" indent="-457200" algn="l">
              <a:buFont typeface="Wingdings" panose="05000000000000000000" pitchFamily="2" charset="2"/>
              <a:buChar char="ü"/>
            </a:pPr>
            <a:r>
              <a:rPr lang="en-IN" sz="3200" dirty="0">
                <a:latin typeface="Rockwell Condensed" panose="02060603050405020104" pitchFamily="18" charset="0"/>
              </a:rPr>
              <a:t>YEAR WISE COMPARISON</a:t>
            </a:r>
          </a:p>
          <a:p>
            <a:pPr marL="457200" indent="-457200" algn="l">
              <a:buFont typeface="Wingdings" panose="05000000000000000000" pitchFamily="2" charset="2"/>
              <a:buChar char="ü"/>
            </a:pPr>
            <a:r>
              <a:rPr lang="en-IN" sz="3200" dirty="0">
                <a:latin typeface="Rockwell Condensed" panose="02060603050405020104" pitchFamily="18" charset="0"/>
              </a:rPr>
              <a:t>VENUE WISE COMPARISON</a:t>
            </a:r>
          </a:p>
          <a:p>
            <a:pPr marL="457200" indent="-457200" algn="l">
              <a:buFont typeface="Wingdings" panose="05000000000000000000" pitchFamily="2" charset="2"/>
              <a:buChar char="ü"/>
            </a:pPr>
            <a:r>
              <a:rPr lang="en-IN" sz="3200" dirty="0">
                <a:latin typeface="Rockwell Condensed" panose="02060603050405020104" pitchFamily="18" charset="0"/>
              </a:rPr>
              <a:t>TIME WISE COMPARISON</a:t>
            </a:r>
          </a:p>
          <a:p>
            <a:pPr marL="457200" indent="-457200" algn="l">
              <a:buFont typeface="Wingdings" panose="05000000000000000000" pitchFamily="2" charset="2"/>
              <a:buChar char="ü"/>
            </a:pPr>
            <a:r>
              <a:rPr lang="en-IN" sz="3200" dirty="0">
                <a:latin typeface="Rockwell Condensed" panose="02060603050405020104" pitchFamily="18" charset="0"/>
              </a:rPr>
              <a:t>ASSISTED VS SOLO GOAL SCOREDCOMPARISON</a:t>
            </a:r>
          </a:p>
          <a:p>
            <a:pPr marL="457200" indent="-457200" algn="l">
              <a:buFont typeface="Wingdings" panose="05000000000000000000" pitchFamily="2" charset="2"/>
              <a:buChar char="ü"/>
            </a:pPr>
            <a:r>
              <a:rPr lang="en-IN" sz="3200" dirty="0">
                <a:latin typeface="Rockwell Condensed" panose="02060603050405020104" pitchFamily="18" charset="0"/>
              </a:rPr>
              <a:t>POSITION WISE COMPARISON</a:t>
            </a:r>
          </a:p>
          <a:p>
            <a:pPr marL="457200" indent="-457200" algn="l">
              <a:buFont typeface="Wingdings" panose="05000000000000000000" pitchFamily="2" charset="2"/>
              <a:buChar char="ü"/>
            </a:pPr>
            <a:r>
              <a:rPr lang="en-IN" sz="3200" dirty="0">
                <a:latin typeface="Rockwell Condensed" panose="02060603050405020104" pitchFamily="18" charset="0"/>
              </a:rPr>
              <a:t>GOAL TYPE WISE COMPARISON</a:t>
            </a:r>
          </a:p>
          <a:p>
            <a:pPr marL="457200" indent="-457200" algn="l">
              <a:buFont typeface="Wingdings" panose="05000000000000000000" pitchFamily="2" charset="2"/>
              <a:buChar char="ü"/>
            </a:pPr>
            <a:r>
              <a:rPr lang="en-IN" sz="3200" dirty="0">
                <a:latin typeface="Rockwell Condensed" panose="02060603050405020104" pitchFamily="18" charset="0"/>
              </a:rPr>
              <a:t>NUMBER OF ASSISTS COMPARISON</a:t>
            </a:r>
          </a:p>
          <a:p>
            <a:pPr marL="457200" indent="-457200" algn="l">
              <a:buFont typeface="Wingdings" panose="05000000000000000000" pitchFamily="2" charset="2"/>
              <a:buChar char="ü"/>
            </a:pPr>
            <a:r>
              <a:rPr lang="en-IN" sz="3200" dirty="0">
                <a:latin typeface="Rockwell Condensed" panose="02060603050405020104" pitchFamily="18" charset="0"/>
              </a:rPr>
              <a:t>OPPONENT WISE COMPARISON</a:t>
            </a:r>
          </a:p>
          <a:p>
            <a:pPr marL="457200" indent="-457200" algn="l">
              <a:buFont typeface="Wingdings" panose="05000000000000000000" pitchFamily="2" charset="2"/>
              <a:buChar char="ü"/>
            </a:pPr>
            <a:endParaRPr lang="en-IN" sz="3200"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FA6EBB20-3C45-4E4C-88D0-42518BE9E224}"/>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www.pngall.com/meeting-png">
                  <a:extLst>
                    <a:ext uri="{A12FA001-AC4F-418D-AE19-62706E023703}">
                      <ahyp:hlinkClr xmlns:ahyp="http://schemas.microsoft.com/office/drawing/2018/hyperlinkcolor" xmlns=""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3.0/">
                  <a:extLst>
                    <a:ext uri="{A12FA001-AC4F-418D-AE19-62706E023703}">
                      <ahyp:hlinkClr xmlns:ahyp="http://schemas.microsoft.com/office/drawing/2018/hyperlinkcolor" xmlns="" val="tx"/>
                    </a:ext>
                  </a:extLst>
                </a:hlinkClick>
              </a:rPr>
              <a:t>CC BY-NC</a:t>
            </a:r>
            <a:endParaRPr lang="en-IN" sz="700">
              <a:solidFill>
                <a:srgbClr val="FFFFFF"/>
              </a:solidFill>
            </a:endParaRPr>
          </a:p>
        </p:txBody>
      </p:sp>
    </p:spTree>
    <p:extLst>
      <p:ext uri="{BB962C8B-B14F-4D97-AF65-F5344CB8AC3E}">
        <p14:creationId xmlns:p14="http://schemas.microsoft.com/office/powerpoint/2010/main" xmlns="" val="4212115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48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9228552E-C8B1-4A80-8448-0787CE0FC7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DE639E-31BB-4908-83E5-FA9D3DC191AC}"/>
              </a:ext>
            </a:extLst>
          </p:cNvPr>
          <p:cNvSpPr>
            <a:spLocks noGrp="1"/>
          </p:cNvSpPr>
          <p:nvPr>
            <p:ph type="title"/>
          </p:nvPr>
        </p:nvSpPr>
        <p:spPr>
          <a:xfrm>
            <a:off x="838200" y="365125"/>
            <a:ext cx="10515600" cy="1325563"/>
          </a:xfrm>
        </p:spPr>
        <p:txBody>
          <a:bodyPr>
            <a:normAutofit/>
          </a:bodyPr>
          <a:lstStyle/>
          <a:p>
            <a:r>
              <a:rPr lang="en-IN" dirty="0">
                <a:solidFill>
                  <a:srgbClr val="FFFFFF"/>
                </a:solidFill>
                <a:latin typeface="Rockwell Condensed" panose="02060603050405020104" pitchFamily="18" charset="0"/>
              </a:rPr>
              <a:t>IMPORTING LIBRARIES</a:t>
            </a:r>
          </a:p>
        </p:txBody>
      </p:sp>
      <p:sp>
        <p:nvSpPr>
          <p:cNvPr id="26" name="Content Placeholder 6">
            <a:extLst>
              <a:ext uri="{FF2B5EF4-FFF2-40B4-BE49-F238E27FC236}">
                <a16:creationId xmlns:a16="http://schemas.microsoft.com/office/drawing/2014/main" xmlns="" id="{E506A123-4BAA-4BC0-8E48-94B311632C09}"/>
              </a:ext>
            </a:extLst>
          </p:cNvPr>
          <p:cNvSpPr>
            <a:spLocks noGrp="1"/>
          </p:cNvSpPr>
          <p:nvPr>
            <p:ph idx="1"/>
          </p:nvPr>
        </p:nvSpPr>
        <p:spPr>
          <a:xfrm>
            <a:off x="838200" y="1391920"/>
            <a:ext cx="10515600" cy="5372947"/>
          </a:xfrm>
          <a:noFill/>
        </p:spPr>
        <p:txBody>
          <a:bodyPr>
            <a:noAutofit/>
          </a:bodyPr>
          <a:lstStyle/>
          <a:p>
            <a:r>
              <a:rPr lang="en-US" sz="1600" b="1" dirty="0">
                <a:solidFill>
                  <a:schemeClr val="bg1"/>
                </a:solidFill>
                <a:latin typeface="Rockwell Condensed" panose="02060603050405020104" pitchFamily="18" charset="0"/>
              </a:rPr>
              <a:t>The first step of the data preprocessing is to import the libraries.</a:t>
            </a:r>
          </a:p>
          <a:p>
            <a:pPr marL="0" indent="0">
              <a:buNone/>
            </a:pPr>
            <a:endParaRPr lang="en-US" sz="1600" b="1" dirty="0">
              <a:solidFill>
                <a:schemeClr val="bg1"/>
              </a:solidFill>
              <a:latin typeface="Rockwell Condensed" panose="02060603050405020104" pitchFamily="18" charset="0"/>
            </a:endParaRPr>
          </a:p>
          <a:p>
            <a:r>
              <a:rPr lang="en-IN" sz="1600" b="1" dirty="0">
                <a:solidFill>
                  <a:schemeClr val="bg1"/>
                </a:solidFill>
                <a:latin typeface="Rockwell Condensed" panose="02060603050405020104" pitchFamily="18" charset="0"/>
              </a:rPr>
              <a:t>To work with arrays ,  to perform numerical operations and to plot graphs we need to import libraries.</a:t>
            </a:r>
          </a:p>
          <a:p>
            <a:pPr marL="0" indent="0">
              <a:buNone/>
            </a:pPr>
            <a:endParaRPr lang="en-US" sz="1600" b="1" dirty="0">
              <a:solidFill>
                <a:schemeClr val="bg1"/>
              </a:solidFill>
              <a:latin typeface="Rockwell Condensed" panose="02060603050405020104" pitchFamily="18" charset="0"/>
            </a:endParaRPr>
          </a:p>
          <a:p>
            <a:r>
              <a:rPr lang="en-US" sz="1600" b="1" dirty="0">
                <a:solidFill>
                  <a:schemeClr val="bg1"/>
                </a:solidFill>
                <a:latin typeface="Rockwell Condensed" panose="02060603050405020104" pitchFamily="18" charset="0"/>
              </a:rPr>
              <a:t>The OS module in Python provides functions for interacting with the operating system. OS comes under Python's standard utility modules. This module provides a portable way of using operating system-dependent functionality.</a:t>
            </a:r>
            <a:endParaRPr lang="en-IN" sz="1600" b="1" dirty="0">
              <a:solidFill>
                <a:schemeClr val="bg1"/>
              </a:solidFill>
              <a:latin typeface="Rockwell Condensed" panose="02060603050405020104" pitchFamily="18" charset="0"/>
            </a:endParaRPr>
          </a:p>
          <a:p>
            <a:endParaRPr lang="en-IN" sz="1600" b="1" dirty="0">
              <a:solidFill>
                <a:schemeClr val="bg1"/>
              </a:solidFill>
              <a:latin typeface="Rockwell Condensed" panose="02060603050405020104" pitchFamily="18" charset="0"/>
            </a:endParaRPr>
          </a:p>
          <a:p>
            <a:r>
              <a:rPr lang="en-US" sz="1600" b="1" dirty="0">
                <a:solidFill>
                  <a:schemeClr val="bg1"/>
                </a:solidFill>
                <a:latin typeface="Rockwell Condensed" panose="02060603050405020104" pitchFamily="18" charset="0"/>
              </a:rPr>
              <a:t>NumPy is a Python library used for working with arrays. It also has functions for working in domain of linear algebra, Fourier transform, and matrices.</a:t>
            </a:r>
          </a:p>
          <a:p>
            <a:endParaRPr lang="en-US" sz="1600" b="1" dirty="0">
              <a:solidFill>
                <a:schemeClr val="bg1"/>
              </a:solidFill>
              <a:latin typeface="Rockwell Condensed" panose="02060603050405020104" pitchFamily="18" charset="0"/>
            </a:endParaRPr>
          </a:p>
          <a:p>
            <a:r>
              <a:rPr lang="en-US" sz="1600" b="1" dirty="0">
                <a:solidFill>
                  <a:schemeClr val="bg1"/>
                </a:solidFill>
                <a:latin typeface="Rockwell Condensed" panose="02060603050405020104" pitchFamily="18" charset="0"/>
              </a:rPr>
              <a:t>Pandas is a software library written for the Python programming language for data manipulation and analysis. In particular, it offers data structures and operations for manipulating numerical tables and time series.</a:t>
            </a:r>
            <a:endParaRPr lang="en-IN" sz="1600" b="1" dirty="0">
              <a:solidFill>
                <a:schemeClr val="bg1"/>
              </a:solidFill>
              <a:latin typeface="Rockwell Condensed" panose="02060603050405020104" pitchFamily="18" charset="0"/>
            </a:endParaRPr>
          </a:p>
          <a:p>
            <a:endParaRPr lang="en-IN" sz="1600" b="1" dirty="0">
              <a:solidFill>
                <a:schemeClr val="bg1"/>
              </a:solidFill>
              <a:latin typeface="Rockwell Condensed" panose="02060603050405020104" pitchFamily="18" charset="0"/>
            </a:endParaRPr>
          </a:p>
          <a:p>
            <a:r>
              <a:rPr lang="en-US" sz="1600" b="1" dirty="0">
                <a:solidFill>
                  <a:schemeClr val="bg1"/>
                </a:solidFill>
                <a:latin typeface="Rockwell Condensed" panose="02060603050405020104" pitchFamily="18" charset="0"/>
              </a:rPr>
              <a:t>Matplotlib is a comprehensive library for creating static, animated, and interactive visualizations in Python.</a:t>
            </a:r>
          </a:p>
          <a:p>
            <a:endParaRPr lang="en-US" sz="1600" b="1" dirty="0">
              <a:solidFill>
                <a:schemeClr val="bg1"/>
              </a:solidFill>
              <a:latin typeface="Rockwell Condensed" panose="02060603050405020104" pitchFamily="18" charset="0"/>
            </a:endParaRPr>
          </a:p>
          <a:p>
            <a:r>
              <a:rPr lang="en-US" sz="1600" b="1" dirty="0">
                <a:solidFill>
                  <a:schemeClr val="bg1"/>
                </a:solidFill>
                <a:latin typeface="Rockwell Condensed" panose="02060603050405020104" pitchFamily="18" charset="0"/>
              </a:rPr>
              <a:t>Seaborn is a library that uses Matplotlib underneath to plot graphs. It will be used to visualize random distributions.</a:t>
            </a:r>
            <a:endParaRPr lang="en-IN" sz="1600" b="1" dirty="0">
              <a:solidFill>
                <a:schemeClr val="bg1"/>
              </a:solidFill>
              <a:latin typeface="Rockwell Condensed" panose="02060603050405020104" pitchFamily="18" charset="0"/>
            </a:endParaRPr>
          </a:p>
          <a:p>
            <a:endParaRPr lang="en-IN" sz="1600" b="1" dirty="0">
              <a:solidFill>
                <a:schemeClr val="bg1"/>
              </a:solidFill>
              <a:latin typeface="Rockwell Condensed" panose="02060603050405020104" pitchFamily="18" charset="0"/>
            </a:endParaRPr>
          </a:p>
        </p:txBody>
      </p:sp>
    </p:spTree>
    <p:extLst>
      <p:ext uri="{BB962C8B-B14F-4D97-AF65-F5344CB8AC3E}">
        <p14:creationId xmlns:p14="http://schemas.microsoft.com/office/powerpoint/2010/main" xmlns="" val="515088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539C3EA-8F9E-4C47-8A50-C76C9E73F80A}"/>
              </a:ext>
            </a:extLst>
          </p:cNvPr>
          <p:cNvSpPr>
            <a:spLocks noGrp="1"/>
          </p:cNvSpPr>
          <p:nvPr>
            <p:ph type="ctrTitle"/>
          </p:nvPr>
        </p:nvSpPr>
        <p:spPr>
          <a:xfrm>
            <a:off x="4379976" y="452842"/>
            <a:ext cx="6976872" cy="1261872"/>
          </a:xfrm>
        </p:spPr>
        <p:txBody>
          <a:bodyPr anchor="ctr">
            <a:normAutofit/>
          </a:bodyPr>
          <a:lstStyle/>
          <a:p>
            <a:pPr algn="l"/>
            <a:r>
              <a:rPr lang="en-IN" sz="4100" dirty="0">
                <a:solidFill>
                  <a:schemeClr val="bg1"/>
                </a:solidFill>
                <a:latin typeface="Rockwell Condensed" panose="02060603050405020104" pitchFamily="18" charset="0"/>
              </a:rPr>
              <a:t>Import Libraries</a:t>
            </a:r>
            <a:br>
              <a:rPr lang="en-IN" sz="4100" dirty="0">
                <a:solidFill>
                  <a:schemeClr val="bg1"/>
                </a:solidFill>
                <a:latin typeface="Rockwell Condensed" panose="02060603050405020104" pitchFamily="18" charset="0"/>
              </a:rPr>
            </a:br>
            <a:endParaRPr lang="en-IN" sz="4100" dirty="0">
              <a:solidFill>
                <a:schemeClr val="bg1"/>
              </a:solidFill>
              <a:latin typeface="Rockwell Condensed" panose="02060603050405020104" pitchFamily="18" charset="0"/>
            </a:endParaRPr>
          </a:p>
        </p:txBody>
      </p:sp>
      <p:cxnSp>
        <p:nvCxnSpPr>
          <p:cNvPr id="25" name="Straight Connector 24">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0567726C-E681-4569-97A1-230876D4E184}"/>
              </a:ext>
            </a:extLst>
          </p:cNvPr>
          <p:cNvPicPr>
            <a:picLocks noChangeAspect="1"/>
          </p:cNvPicPr>
          <p:nvPr/>
        </p:nvPicPr>
        <p:blipFill rotWithShape="1">
          <a:blip r:embed="rId3"/>
          <a:srcRect l="8333" t="25010" r="61905" b="52523"/>
          <a:stretch/>
        </p:blipFill>
        <p:spPr>
          <a:xfrm>
            <a:off x="497840" y="2269660"/>
            <a:ext cx="9753600" cy="3714580"/>
          </a:xfrm>
          <a:prstGeom prst="rect">
            <a:avLst/>
          </a:prstGeom>
        </p:spPr>
      </p:pic>
    </p:spTree>
    <p:extLst>
      <p:ext uri="{BB962C8B-B14F-4D97-AF65-F5344CB8AC3E}">
        <p14:creationId xmlns:p14="http://schemas.microsoft.com/office/powerpoint/2010/main" xmlns="" val="2570959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452842"/>
            <a:ext cx="6976872" cy="1261872"/>
          </a:xfrm>
        </p:spPr>
        <p:txBody>
          <a:bodyPr anchor="ctr">
            <a:normAutofit/>
          </a:bodyPr>
          <a:lstStyle/>
          <a:p>
            <a:pPr algn="l"/>
            <a:r>
              <a:rPr lang="en-IN" sz="2600">
                <a:solidFill>
                  <a:schemeClr val="bg1"/>
                </a:solidFill>
                <a:latin typeface="Rockwell Condensed" panose="02060603050405020104" pitchFamily="18" charset="0"/>
              </a:rPr>
              <a:t>READ DATA</a:t>
            </a:r>
            <a:br>
              <a:rPr lang="en-IN" sz="2600">
                <a:solidFill>
                  <a:schemeClr val="bg1"/>
                </a:solidFill>
                <a:latin typeface="Rockwell Condensed" panose="02060603050405020104" pitchFamily="18" charset="0"/>
              </a:rPr>
            </a:br>
            <a:r>
              <a:rPr lang="en-IN" sz="2600">
                <a:solidFill>
                  <a:schemeClr val="bg1"/>
                </a:solidFill>
                <a:latin typeface="Rockwell Condensed" panose="02060603050405020104" pitchFamily="18" charset="0"/>
              </a:rPr>
              <a:t/>
            </a:r>
            <a:br>
              <a:rPr lang="en-IN" sz="2600">
                <a:solidFill>
                  <a:schemeClr val="bg1"/>
                </a:solidFill>
                <a:latin typeface="Rockwell Condensed" panose="02060603050405020104" pitchFamily="18" charset="0"/>
              </a:rPr>
            </a:br>
            <a:endParaRPr lang="en-IN" sz="2600">
              <a:solidFill>
                <a:schemeClr val="bg1"/>
              </a:solidFill>
              <a:latin typeface="Rockwell Condensed" panose="02060603050405020104" pitchFamily="18" charset="0"/>
            </a:endParaRPr>
          </a:p>
        </p:txBody>
      </p:sp>
      <p:cxnSp>
        <p:nvCxnSpPr>
          <p:cNvPr id="22" name="Straight Connector 21">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EE93FF17-0DCA-428E-B666-1FC00B54902E}"/>
              </a:ext>
            </a:extLst>
          </p:cNvPr>
          <p:cNvPicPr>
            <a:picLocks noChangeAspect="1"/>
          </p:cNvPicPr>
          <p:nvPr/>
        </p:nvPicPr>
        <p:blipFill rotWithShape="1">
          <a:blip r:embed="rId3"/>
          <a:srcRect l="13690" t="31124" r="59286" b="64868"/>
          <a:stretch/>
        </p:blipFill>
        <p:spPr>
          <a:xfrm>
            <a:off x="372448" y="3302000"/>
            <a:ext cx="11447103" cy="934737"/>
          </a:xfrm>
          <a:prstGeom prst="rect">
            <a:avLst/>
          </a:prstGeom>
        </p:spPr>
      </p:pic>
    </p:spTree>
    <p:extLst>
      <p:ext uri="{BB962C8B-B14F-4D97-AF65-F5344CB8AC3E}">
        <p14:creationId xmlns:p14="http://schemas.microsoft.com/office/powerpoint/2010/main" xmlns="" val="941410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452842"/>
            <a:ext cx="6976872" cy="1261872"/>
          </a:xfrm>
        </p:spPr>
        <p:txBody>
          <a:bodyPr anchor="ctr">
            <a:normAutofit/>
          </a:bodyPr>
          <a:lstStyle/>
          <a:p>
            <a:pPr algn="l"/>
            <a:r>
              <a:rPr lang="en-IN" sz="2600" dirty="0">
                <a:solidFill>
                  <a:schemeClr val="bg1"/>
                </a:solidFill>
                <a:latin typeface="Rockwell Condensed" panose="02060603050405020104" pitchFamily="18" charset="0"/>
              </a:rPr>
              <a:t>CHECK FOR NULL VALUES</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
            </a:r>
            <a:br>
              <a:rPr lang="en-IN" sz="2600" dirty="0">
                <a:solidFill>
                  <a:schemeClr val="bg1"/>
                </a:solidFill>
                <a:latin typeface="Rockwell Condensed" panose="02060603050405020104" pitchFamily="18" charset="0"/>
              </a:rPr>
            </a:br>
            <a:endParaRPr lang="en-IN" sz="2600" dirty="0">
              <a:solidFill>
                <a:schemeClr val="bg1"/>
              </a:solidFill>
              <a:latin typeface="Rockwell Condensed" panose="02060603050405020104" pitchFamily="18" charset="0"/>
            </a:endParaRPr>
          </a:p>
        </p:txBody>
      </p:sp>
      <p:cxnSp>
        <p:nvCxnSpPr>
          <p:cNvPr id="29" name="Straight Connector 28">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5B5DCEE5-3957-4525-993A-973BA35D8E92}"/>
              </a:ext>
            </a:extLst>
          </p:cNvPr>
          <p:cNvPicPr>
            <a:picLocks noChangeAspect="1"/>
          </p:cNvPicPr>
          <p:nvPr/>
        </p:nvPicPr>
        <p:blipFill rotWithShape="1">
          <a:blip r:embed="rId3"/>
          <a:srcRect l="6850" t="42540" r="6850" b="23809"/>
          <a:stretch/>
        </p:blipFill>
        <p:spPr>
          <a:xfrm>
            <a:off x="321564" y="2269660"/>
            <a:ext cx="11548872" cy="3964600"/>
          </a:xfrm>
          <a:prstGeom prst="rect">
            <a:avLst/>
          </a:prstGeom>
        </p:spPr>
      </p:pic>
    </p:spTree>
    <p:extLst>
      <p:ext uri="{BB962C8B-B14F-4D97-AF65-F5344CB8AC3E}">
        <p14:creationId xmlns:p14="http://schemas.microsoft.com/office/powerpoint/2010/main" xmlns="" val="2223727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452842"/>
            <a:ext cx="6976872" cy="1261872"/>
          </a:xfrm>
        </p:spPr>
        <p:txBody>
          <a:bodyPr anchor="ctr">
            <a:normAutofit/>
          </a:bodyPr>
          <a:lstStyle/>
          <a:p>
            <a:pPr algn="l"/>
            <a:r>
              <a:rPr lang="en-IN" sz="2600" dirty="0">
                <a:solidFill>
                  <a:schemeClr val="bg1"/>
                </a:solidFill>
                <a:latin typeface="Rockwell Condensed" panose="02060603050405020104" pitchFamily="18" charset="0"/>
              </a:rPr>
              <a:t>DISPLAY DATA </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
            </a:r>
            <a:br>
              <a:rPr lang="en-IN" sz="2600" dirty="0">
                <a:solidFill>
                  <a:schemeClr val="bg1"/>
                </a:solidFill>
                <a:latin typeface="Rockwell Condensed" panose="02060603050405020104" pitchFamily="18" charset="0"/>
              </a:rPr>
            </a:br>
            <a:endParaRPr lang="en-IN" sz="2600" dirty="0">
              <a:solidFill>
                <a:schemeClr val="bg1"/>
              </a:solidFill>
              <a:latin typeface="Rockwell Condensed" panose="02060603050405020104" pitchFamily="18" charset="0"/>
            </a:endParaRP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8AED07B3-7017-4946-BD68-B4B440E53BB7}"/>
              </a:ext>
            </a:extLst>
          </p:cNvPr>
          <p:cNvPicPr>
            <a:picLocks noChangeAspect="1"/>
          </p:cNvPicPr>
          <p:nvPr/>
        </p:nvPicPr>
        <p:blipFill rotWithShape="1">
          <a:blip r:embed="rId3"/>
          <a:srcRect l="7738" t="19894" r="16548" b="47302"/>
          <a:stretch/>
        </p:blipFill>
        <p:spPr>
          <a:xfrm>
            <a:off x="321564" y="2269660"/>
            <a:ext cx="11548872" cy="3964600"/>
          </a:xfrm>
          <a:prstGeom prst="rect">
            <a:avLst/>
          </a:prstGeom>
        </p:spPr>
      </p:pic>
    </p:spTree>
    <p:extLst>
      <p:ext uri="{BB962C8B-B14F-4D97-AF65-F5344CB8AC3E}">
        <p14:creationId xmlns:p14="http://schemas.microsoft.com/office/powerpoint/2010/main" xmlns="" val="173298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 name="Rectangle 31">
            <a:extLst>
              <a:ext uri="{FF2B5EF4-FFF2-40B4-BE49-F238E27FC236}">
                <a16:creationId xmlns:a16="http://schemas.microsoft.com/office/drawing/2014/main" xmlns="" id="{2A0E4E09-FC02-4ADC-951A-3FFA90B6FE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0" name="Picture 9">
            <a:extLst>
              <a:ext uri="{FF2B5EF4-FFF2-40B4-BE49-F238E27FC236}">
                <a16:creationId xmlns:a16="http://schemas.microsoft.com/office/drawing/2014/main" xmlns="" id="{4E9CCB78-709E-42BA-B74F-ED86E7F6FAED}"/>
              </a:ext>
            </a:extLst>
          </p:cNvPr>
          <p:cNvPicPr>
            <a:picLocks noChangeAspect="1"/>
          </p:cNvPicPr>
          <p:nvPr/>
        </p:nvPicPr>
        <p:blipFill rotWithShape="1">
          <a:blip r:embed="rId3">
            <a:duotone>
              <a:prstClr val="black"/>
              <a:prstClr val="white"/>
            </a:duotone>
            <a:alphaModFix amt="11000"/>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l="15865" r="18393"/>
          <a:stretch/>
        </p:blipFill>
        <p:spPr>
          <a:xfrm>
            <a:off x="3132160" y="1021"/>
            <a:ext cx="9059839" cy="6855958"/>
          </a:xfrm>
          <a:prstGeom prst="rect">
            <a:avLst/>
          </a:prstGeom>
        </p:spPr>
      </p:pic>
      <p:sp>
        <p:nvSpPr>
          <p:cNvPr id="42" name="Rectangle 33">
            <a:extLst>
              <a:ext uri="{FF2B5EF4-FFF2-40B4-BE49-F238E27FC236}">
                <a16:creationId xmlns:a16="http://schemas.microsoft.com/office/drawing/2014/main" xmlns="" id="{F6A67491-8DC4-4A39-8A37-58B2F08634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5">
              <a:alphaModFix amt="30000"/>
              <a:duotone>
                <a:prstClr val="black"/>
                <a:schemeClr val="accent1">
                  <a:tint val="45000"/>
                  <a:satMod val="400000"/>
                </a:schemeClr>
              </a:duotone>
              <a:extLst>
                <a:ext uri="{BEBA8EAE-BF5A-486C-A8C5-ECC9F3942E4B}">
                  <a14:imgProps xmlns:a14="http://schemas.microsoft.com/office/drawing/2010/main" xmlns="">
                    <a14:imgLayer r:embed="rId6">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xmlns="" id="{90285DC6-FD8F-41B0-8B31-D6ABC11D54F9}"/>
              </a:ext>
            </a:extLst>
          </p:cNvPr>
          <p:cNvSpPr>
            <a:spLocks noGrp="1"/>
          </p:cNvSpPr>
          <p:nvPr>
            <p:ph type="title"/>
          </p:nvPr>
        </p:nvSpPr>
        <p:spPr>
          <a:xfrm>
            <a:off x="6550924" y="685800"/>
            <a:ext cx="4920019" cy="2021553"/>
          </a:xfrm>
        </p:spPr>
        <p:txBody>
          <a:bodyPr>
            <a:normAutofit/>
          </a:bodyPr>
          <a:lstStyle/>
          <a:p>
            <a:pPr indent="-182880"/>
            <a:r>
              <a:rPr lang="en-US" sz="2600" b="1" dirty="0">
                <a:latin typeface="Rockwell Condensed" panose="02060603050405020104" pitchFamily="18" charset="0"/>
              </a:rPr>
              <a:t/>
            </a:r>
            <a:br>
              <a:rPr lang="en-US" sz="2600" b="1" dirty="0">
                <a:latin typeface="Rockwell Condensed" panose="02060603050405020104" pitchFamily="18" charset="0"/>
              </a:rPr>
            </a:br>
            <a:r>
              <a:rPr lang="en-US" sz="2600" b="1" dirty="0">
                <a:latin typeface="Rockwell Condensed" panose="02060603050405020104" pitchFamily="18" charset="0"/>
              </a:rPr>
              <a:t/>
            </a:r>
            <a:br>
              <a:rPr lang="en-US" sz="2600" b="1" dirty="0">
                <a:latin typeface="Rockwell Condensed" panose="02060603050405020104" pitchFamily="18" charset="0"/>
              </a:rPr>
            </a:br>
            <a:r>
              <a:rPr lang="en-US" sz="2600" b="1" dirty="0">
                <a:latin typeface="Rockwell Condensed" panose="02060603050405020104" pitchFamily="18" charset="0"/>
              </a:rPr>
              <a:t>Contents :</a:t>
            </a:r>
            <a:r>
              <a:rPr lang="en-US" sz="2600" dirty="0">
                <a:latin typeface="Rockwell Condensed" panose="02060603050405020104" pitchFamily="18" charset="0"/>
              </a:rPr>
              <a:t/>
            </a:r>
            <a:br>
              <a:rPr lang="en-US" sz="2600" dirty="0">
                <a:latin typeface="Rockwell Condensed" panose="02060603050405020104" pitchFamily="18" charset="0"/>
              </a:rPr>
            </a:br>
            <a:r>
              <a:rPr lang="en-US" sz="2600" dirty="0">
                <a:latin typeface="Rockwell Condensed" panose="02060603050405020104" pitchFamily="18" charset="0"/>
              </a:rPr>
              <a:t/>
            </a:r>
            <a:br>
              <a:rPr lang="en-US" sz="2600" dirty="0">
                <a:latin typeface="Rockwell Condensed" panose="02060603050405020104" pitchFamily="18" charset="0"/>
              </a:rPr>
            </a:br>
            <a:endParaRPr lang="en-IN" sz="2600" dirty="0">
              <a:latin typeface="Rockwell Condensed" panose="02060603050405020104" pitchFamily="18" charset="0"/>
            </a:endParaRPr>
          </a:p>
        </p:txBody>
      </p:sp>
      <p:sp>
        <p:nvSpPr>
          <p:cNvPr id="43" name="Freeform: Shape 35">
            <a:extLst>
              <a:ext uri="{FF2B5EF4-FFF2-40B4-BE49-F238E27FC236}">
                <a16:creationId xmlns:a16="http://schemas.microsoft.com/office/drawing/2014/main" xmlns="" id="{9453FF84-60C1-4EA8-B49B-1B8C2D0C58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Content Placeholder 4">
            <a:extLst>
              <a:ext uri="{FF2B5EF4-FFF2-40B4-BE49-F238E27FC236}">
                <a16:creationId xmlns:a16="http://schemas.microsoft.com/office/drawing/2014/main" xmlns="" id="{A973C496-9304-45DC-863A-E3A91C5647CB}"/>
              </a:ext>
            </a:extLst>
          </p:cNvPr>
          <p:cNvPicPr>
            <a:picLocks noChangeAspect="1"/>
          </p:cNvPicPr>
          <p:nvPr/>
        </p:nvPicPr>
        <p:blipFill rotWithShape="1">
          <a:blip r:embed="rId7">
            <a:extLst>
              <a:ext uri="{28A0092B-C50C-407E-A947-70E740481C1C}">
                <a14:useLocalDpi xmlns:a14="http://schemas.microsoft.com/office/drawing/2010/main" xmlns="" val="0"/>
              </a:ext>
              <a:ext uri="{837473B0-CC2E-450A-ABE3-18F120FF3D39}">
                <a1611:picAttrSrcUrl xmlns:a1611="http://schemas.microsoft.com/office/drawing/2016/11/main" xmlns="" r:id="rId8"/>
              </a:ext>
            </a:extLst>
          </a:blip>
          <a:srcRect l="5358" r="5758"/>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9" name="Content Placeholder 8">
            <a:extLst>
              <a:ext uri="{FF2B5EF4-FFF2-40B4-BE49-F238E27FC236}">
                <a16:creationId xmlns:a16="http://schemas.microsoft.com/office/drawing/2014/main" xmlns="" id="{2481AB72-A38A-4432-9D66-7EA4088E7BED}"/>
              </a:ext>
            </a:extLst>
          </p:cNvPr>
          <p:cNvSpPr>
            <a:spLocks noGrp="1"/>
          </p:cNvSpPr>
          <p:nvPr>
            <p:ph idx="1"/>
          </p:nvPr>
        </p:nvSpPr>
        <p:spPr>
          <a:xfrm>
            <a:off x="6550924" y="2072640"/>
            <a:ext cx="4920019" cy="4099559"/>
          </a:xfrm>
        </p:spPr>
        <p:txBody>
          <a:bodyPr>
            <a:noAutofit/>
          </a:bodyPr>
          <a:lstStyle/>
          <a:p>
            <a:pPr lvl="1">
              <a:buClr>
                <a:schemeClr val="tx1"/>
              </a:buClr>
              <a:buSzPct val="91000"/>
              <a:buFont typeface="Wingdings" panose="05000000000000000000" pitchFamily="2" charset="2"/>
              <a:buChar char="ü"/>
            </a:pPr>
            <a:r>
              <a:rPr lang="en-US" sz="2000" b="1" dirty="0">
                <a:latin typeface="Rockwell Condensed" panose="02060603050405020104" pitchFamily="18" charset="0"/>
              </a:rPr>
              <a:t>  Problem statements</a:t>
            </a:r>
          </a:p>
          <a:p>
            <a:pPr lvl="1">
              <a:buClr>
                <a:schemeClr val="tx1"/>
              </a:buClr>
              <a:buSzPct val="91000"/>
              <a:buFont typeface="Wingdings" panose="05000000000000000000" pitchFamily="2" charset="2"/>
              <a:buChar char="ü"/>
            </a:pPr>
            <a:endParaRPr lang="en-US" sz="2000" b="1" dirty="0">
              <a:latin typeface="Rockwell Condensed" panose="02060603050405020104" pitchFamily="18" charset="0"/>
            </a:endParaRPr>
          </a:p>
          <a:p>
            <a:pPr lvl="1">
              <a:buClr>
                <a:schemeClr val="tx1"/>
              </a:buClr>
              <a:buSzPct val="91000"/>
              <a:buFont typeface="Wingdings" panose="05000000000000000000" pitchFamily="2" charset="2"/>
              <a:buChar char="ü"/>
            </a:pPr>
            <a:r>
              <a:rPr lang="en-US" sz="2000" b="1" dirty="0">
                <a:latin typeface="Rockwell Condensed" panose="02060603050405020104" pitchFamily="18" charset="0"/>
              </a:rPr>
              <a:t>   Data set exploration and analysis</a:t>
            </a:r>
          </a:p>
          <a:p>
            <a:pPr lvl="1">
              <a:buClr>
                <a:schemeClr val="tx1"/>
              </a:buClr>
              <a:buSzPct val="91000"/>
              <a:buFont typeface="Wingdings" panose="05000000000000000000" pitchFamily="2" charset="2"/>
              <a:buChar char="ü"/>
            </a:pPr>
            <a:endParaRPr lang="en-US" sz="2000" b="1" dirty="0">
              <a:latin typeface="Rockwell Condensed" panose="02060603050405020104" pitchFamily="18" charset="0"/>
            </a:endParaRPr>
          </a:p>
          <a:p>
            <a:pPr lvl="1">
              <a:buClr>
                <a:schemeClr val="tx1"/>
              </a:buClr>
              <a:buSzPct val="91000"/>
              <a:buFont typeface="Wingdings" panose="05000000000000000000" pitchFamily="2" charset="2"/>
              <a:buChar char="ü"/>
            </a:pPr>
            <a:r>
              <a:rPr lang="en-US" sz="2000" b="1" dirty="0">
                <a:latin typeface="Rockwell Condensed" panose="02060603050405020104" pitchFamily="18" charset="0"/>
              </a:rPr>
              <a:t>   Algorithm explanations</a:t>
            </a:r>
            <a:br>
              <a:rPr lang="en-US" sz="2000" b="1" dirty="0">
                <a:latin typeface="Rockwell Condensed" panose="02060603050405020104" pitchFamily="18" charset="0"/>
              </a:rPr>
            </a:br>
            <a:endParaRPr lang="en-US" sz="2000" b="1" dirty="0">
              <a:latin typeface="Rockwell Condensed" panose="02060603050405020104" pitchFamily="18" charset="0"/>
            </a:endParaRPr>
          </a:p>
          <a:p>
            <a:pPr lvl="1">
              <a:buClr>
                <a:schemeClr val="tx1"/>
              </a:buClr>
              <a:buSzPct val="91000"/>
              <a:buFont typeface="Wingdings" panose="05000000000000000000" pitchFamily="2" charset="2"/>
              <a:buChar char="ü"/>
            </a:pPr>
            <a:r>
              <a:rPr lang="en-US" sz="2000" b="1" dirty="0">
                <a:latin typeface="Rockwell Condensed" panose="02060603050405020104" pitchFamily="18" charset="0"/>
              </a:rPr>
              <a:t>  Source code </a:t>
            </a:r>
            <a:br>
              <a:rPr lang="en-US" sz="2000" b="1" dirty="0">
                <a:latin typeface="Rockwell Condensed" panose="02060603050405020104" pitchFamily="18" charset="0"/>
              </a:rPr>
            </a:br>
            <a:endParaRPr lang="en-US" sz="2000" b="1" dirty="0">
              <a:latin typeface="Rockwell Condensed" panose="02060603050405020104" pitchFamily="18" charset="0"/>
            </a:endParaRPr>
          </a:p>
          <a:p>
            <a:pPr lvl="1">
              <a:buClr>
                <a:schemeClr val="tx1"/>
              </a:buClr>
              <a:buSzPct val="91000"/>
              <a:buFont typeface="Wingdings" panose="05000000000000000000" pitchFamily="2" charset="2"/>
              <a:buChar char="ü"/>
            </a:pPr>
            <a:r>
              <a:rPr lang="en-US" sz="2000" b="1" dirty="0">
                <a:latin typeface="Rockwell Condensed" panose="02060603050405020104" pitchFamily="18" charset="0"/>
              </a:rPr>
              <a:t>  Execution</a:t>
            </a:r>
            <a:br>
              <a:rPr lang="en-US" sz="2000" b="1" dirty="0">
                <a:latin typeface="Rockwell Condensed" panose="02060603050405020104" pitchFamily="18" charset="0"/>
              </a:rPr>
            </a:br>
            <a:r>
              <a:rPr lang="en-US" sz="2000" b="1" dirty="0">
                <a:latin typeface="Rockwell Condensed" panose="02060603050405020104" pitchFamily="18" charset="0"/>
              </a:rPr>
              <a:t> </a:t>
            </a:r>
          </a:p>
          <a:p>
            <a:pPr lvl="1">
              <a:buClr>
                <a:schemeClr val="tx1"/>
              </a:buClr>
              <a:buSzPct val="91000"/>
              <a:buFont typeface="Wingdings" panose="05000000000000000000" pitchFamily="2" charset="2"/>
              <a:buChar char="ü"/>
            </a:pPr>
            <a:r>
              <a:rPr lang="en-US" sz="2000" b="1" dirty="0">
                <a:latin typeface="Rockwell Condensed" panose="02060603050405020104" pitchFamily="18" charset="0"/>
              </a:rPr>
              <a:t> Data Visualization</a:t>
            </a:r>
            <a:br>
              <a:rPr lang="en-US" sz="2000" b="1" dirty="0">
                <a:latin typeface="Rockwell Condensed" panose="02060603050405020104" pitchFamily="18" charset="0"/>
              </a:rPr>
            </a:br>
            <a:endParaRPr lang="en-US" sz="2000" b="1" dirty="0">
              <a:latin typeface="Rockwell Condensed" panose="02060603050405020104" pitchFamily="18" charset="0"/>
            </a:endParaRPr>
          </a:p>
          <a:p>
            <a:pPr lvl="1">
              <a:buClr>
                <a:schemeClr val="tx1"/>
              </a:buClr>
              <a:buSzPct val="91000"/>
              <a:buFont typeface="Wingdings" panose="05000000000000000000" pitchFamily="2" charset="2"/>
              <a:buChar char="ü"/>
            </a:pPr>
            <a:r>
              <a:rPr lang="en-US" sz="2000" b="1" dirty="0">
                <a:latin typeface="Rockwell Condensed" panose="02060603050405020104" pitchFamily="18" charset="0"/>
              </a:rPr>
              <a:t> Inference</a:t>
            </a:r>
            <a:r>
              <a:rPr lang="en-US" sz="2000" dirty="0">
                <a:latin typeface="Rockwell Condensed" panose="02060603050405020104" pitchFamily="18" charset="0"/>
              </a:rPr>
              <a:t/>
            </a:r>
            <a:br>
              <a:rPr lang="en-US" sz="2000" dirty="0">
                <a:latin typeface="Rockwell Condensed" panose="02060603050405020104" pitchFamily="18" charset="0"/>
              </a:rPr>
            </a:br>
            <a:endParaRPr lang="en-US" sz="2000" dirty="0">
              <a:latin typeface="Rockwell Condensed" panose="02060603050405020104" pitchFamily="18" charset="0"/>
            </a:endParaRPr>
          </a:p>
        </p:txBody>
      </p:sp>
      <p:grpSp>
        <p:nvGrpSpPr>
          <p:cNvPr id="38" name="Group 37">
            <a:extLst>
              <a:ext uri="{FF2B5EF4-FFF2-40B4-BE49-F238E27FC236}">
                <a16:creationId xmlns:a16="http://schemas.microsoft.com/office/drawing/2014/main" xmlns="" id="{987D9359-6216-4C32-9A60-D601E5582DB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39" name="Oval 38">
              <a:extLst>
                <a:ext uri="{FF2B5EF4-FFF2-40B4-BE49-F238E27FC236}">
                  <a16:creationId xmlns:a16="http://schemas.microsoft.com/office/drawing/2014/main" xmlns="" id="{5409EBBC-4EF2-4ABA-A7EE-2D9F807F08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9">
                <a:duotone>
                  <a:schemeClr val="accent1">
                    <a:shade val="45000"/>
                    <a:satMod val="135000"/>
                  </a:schemeClr>
                  <a:prstClr val="white"/>
                </a:duotone>
                <a:extLst>
                  <a:ext uri="{BEBA8EAE-BF5A-486C-A8C5-ECC9F3942E4B}">
                    <a14:imgProps xmlns:a14="http://schemas.microsoft.com/office/drawing/2010/main" xmlns="">
                      <a14:imgLayer r:embed="rId10">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40" name="Oval 39">
              <a:extLst>
                <a:ext uri="{FF2B5EF4-FFF2-40B4-BE49-F238E27FC236}">
                  <a16:creationId xmlns:a16="http://schemas.microsoft.com/office/drawing/2014/main" xmlns="" id="{97983B73-5C22-4373-ACE8-713BB641D5D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custDataLst>
      <p:tags r:id="rId1"/>
    </p:custDataLst>
    <p:extLst>
      <p:ext uri="{BB962C8B-B14F-4D97-AF65-F5344CB8AC3E}">
        <p14:creationId xmlns:p14="http://schemas.microsoft.com/office/powerpoint/2010/main" xmlns="" val="3475756304"/>
      </p:ext>
    </p:extLst>
  </p:cSld>
  <p:clrMapOvr>
    <a:masterClrMapping/>
  </p:clrMapOvr>
  <mc:AlternateContent xmlns:mc="http://schemas.openxmlformats.org/markup-compatibility/2006">
    <mc:Choice xmlns:p14="http://schemas.microsoft.com/office/powerpoint/2010/main" xmlns="" Requires="p14">
      <p:transition p14:dur="250" advTm="17037"/>
    </mc:Choice>
    <mc:Fallback>
      <p:transition advTm="170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900" decel="100000" fill="hold"/>
                                        <p:tgtEl>
                                          <p:spTgt spid="1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1000"/>
                                        <p:tgtEl>
                                          <p:spTgt spid="9">
                                            <p:txEl>
                                              <p:pRg st="0" end="0"/>
                                            </p:txEl>
                                          </p:spTgt>
                                        </p:tgtEl>
                                      </p:cBhvr>
                                    </p:animEffect>
                                    <p:anim calcmode="lin" valueType="num">
                                      <p:cBhvr>
                                        <p:cTn id="3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fade">
                                      <p:cBhvr>
                                        <p:cTn id="36" dur="1000"/>
                                        <p:tgtEl>
                                          <p:spTgt spid="9">
                                            <p:txEl>
                                              <p:pRg st="2" end="2"/>
                                            </p:txEl>
                                          </p:spTgt>
                                        </p:tgtEl>
                                      </p:cBhvr>
                                    </p:animEffect>
                                    <p:anim calcmode="lin" valueType="num">
                                      <p:cBhvr>
                                        <p:cTn id="37"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animEffect transition="in" filter="fade">
                                      <p:cBhvr>
                                        <p:cTn id="43" dur="1000"/>
                                        <p:tgtEl>
                                          <p:spTgt spid="9">
                                            <p:txEl>
                                              <p:pRg st="4" end="4"/>
                                            </p:txEl>
                                          </p:spTgt>
                                        </p:tgtEl>
                                      </p:cBhvr>
                                    </p:animEffect>
                                    <p:anim calcmode="lin" valueType="num">
                                      <p:cBhvr>
                                        <p:cTn id="44"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9">
                                            <p:txEl>
                                              <p:pRg st="5" end="5"/>
                                            </p:txEl>
                                          </p:spTgt>
                                        </p:tgtEl>
                                        <p:attrNameLst>
                                          <p:attrName>style.visibility</p:attrName>
                                        </p:attrNameLst>
                                      </p:cBhvr>
                                      <p:to>
                                        <p:strVal val="visible"/>
                                      </p:to>
                                    </p:set>
                                    <p:animEffect transition="in" filter="fade">
                                      <p:cBhvr>
                                        <p:cTn id="50" dur="1000"/>
                                        <p:tgtEl>
                                          <p:spTgt spid="9">
                                            <p:txEl>
                                              <p:pRg st="5" end="5"/>
                                            </p:txEl>
                                          </p:spTgt>
                                        </p:tgtEl>
                                      </p:cBhvr>
                                    </p:animEffect>
                                    <p:anim calcmode="lin" valueType="num">
                                      <p:cBhvr>
                                        <p:cTn id="51"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52"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9">
                                            <p:txEl>
                                              <p:pRg st="6" end="6"/>
                                            </p:txEl>
                                          </p:spTgt>
                                        </p:tgtEl>
                                        <p:attrNameLst>
                                          <p:attrName>style.visibility</p:attrName>
                                        </p:attrNameLst>
                                      </p:cBhvr>
                                      <p:to>
                                        <p:strVal val="visible"/>
                                      </p:to>
                                    </p:set>
                                    <p:animEffect transition="in" filter="fade">
                                      <p:cBhvr>
                                        <p:cTn id="57" dur="1000"/>
                                        <p:tgtEl>
                                          <p:spTgt spid="9">
                                            <p:txEl>
                                              <p:pRg st="6" end="6"/>
                                            </p:txEl>
                                          </p:spTgt>
                                        </p:tgtEl>
                                      </p:cBhvr>
                                    </p:animEffect>
                                    <p:anim calcmode="lin" valueType="num">
                                      <p:cBhvr>
                                        <p:cTn id="58"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9">
                                            <p:txEl>
                                              <p:pRg st="7" end="7"/>
                                            </p:txEl>
                                          </p:spTgt>
                                        </p:tgtEl>
                                        <p:attrNameLst>
                                          <p:attrName>style.visibility</p:attrName>
                                        </p:attrNameLst>
                                      </p:cBhvr>
                                      <p:to>
                                        <p:strVal val="visible"/>
                                      </p:to>
                                    </p:set>
                                    <p:animEffect transition="in" filter="fade">
                                      <p:cBhvr>
                                        <p:cTn id="64" dur="1000"/>
                                        <p:tgtEl>
                                          <p:spTgt spid="9">
                                            <p:txEl>
                                              <p:pRg st="7" end="7"/>
                                            </p:txEl>
                                          </p:spTgt>
                                        </p:tgtEl>
                                      </p:cBhvr>
                                    </p:animEffect>
                                    <p:anim calcmode="lin" valueType="num">
                                      <p:cBhvr>
                                        <p:cTn id="65"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
                                            <p:txEl>
                                              <p:pRg st="8" end="8"/>
                                            </p:txEl>
                                          </p:spTgt>
                                        </p:tgtEl>
                                        <p:attrNameLst>
                                          <p:attrName>style.visibility</p:attrName>
                                        </p:attrNameLst>
                                      </p:cBhvr>
                                      <p:to>
                                        <p:strVal val="visible"/>
                                      </p:to>
                                    </p:set>
                                    <p:animEffect transition="in" filter="fade">
                                      <p:cBhvr>
                                        <p:cTn id="71" dur="1000"/>
                                        <p:tgtEl>
                                          <p:spTgt spid="9">
                                            <p:txEl>
                                              <p:pRg st="8" end="8"/>
                                            </p:txEl>
                                          </p:spTgt>
                                        </p:tgtEl>
                                      </p:cBhvr>
                                    </p:animEffect>
                                    <p:anim calcmode="lin" valueType="num">
                                      <p:cBhvr>
                                        <p:cTn id="72"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73"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739687"/>
          </a:xfrm>
        </p:spPr>
        <p:txBody>
          <a:bodyPr anchor="ctr">
            <a:normAutofit fontScale="90000"/>
          </a:bodyPr>
          <a:lstStyle/>
          <a:p>
            <a:pPr algn="l"/>
            <a:r>
              <a:rPr lang="en-IN" sz="2600" dirty="0">
                <a:solidFill>
                  <a:schemeClr val="bg1"/>
                </a:solidFill>
                <a:latin typeface="Rockwell Condensed" panose="02060603050405020104" pitchFamily="18" charset="0"/>
              </a:rPr>
              <a:t>FILL NAN VALUES CODE AND CATEGORIZE DATA</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
            </a:r>
            <a:br>
              <a:rPr lang="en-IN" sz="2600" dirty="0">
                <a:solidFill>
                  <a:schemeClr val="bg1"/>
                </a:solidFill>
                <a:latin typeface="Rockwell Condensed" panose="02060603050405020104" pitchFamily="18" charset="0"/>
              </a:rPr>
            </a:br>
            <a:endParaRPr lang="en-IN" sz="2600" dirty="0">
              <a:solidFill>
                <a:schemeClr val="bg1"/>
              </a:solidFill>
              <a:latin typeface="Rockwell Condensed" panose="02060603050405020104" pitchFamily="18" charset="0"/>
            </a:endParaRP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pic>
        <p:nvPicPr>
          <p:cNvPr id="4" name="Picture 3">
            <a:extLst>
              <a:ext uri="{FF2B5EF4-FFF2-40B4-BE49-F238E27FC236}">
                <a16:creationId xmlns:a16="http://schemas.microsoft.com/office/drawing/2014/main" xmlns="" id="{2F3BE7B8-4ED1-49D5-B9CB-859CB64AD654}"/>
              </a:ext>
            </a:extLst>
          </p:cNvPr>
          <p:cNvPicPr>
            <a:picLocks noChangeAspect="1"/>
          </p:cNvPicPr>
          <p:nvPr/>
        </p:nvPicPr>
        <p:blipFill rotWithShape="1">
          <a:blip r:embed="rId3"/>
          <a:srcRect l="14419" t="10666" r="15833" b="25003"/>
          <a:stretch/>
        </p:blipFill>
        <p:spPr>
          <a:xfrm>
            <a:off x="466272" y="2098762"/>
            <a:ext cx="11404163" cy="4411767"/>
          </a:xfrm>
          <a:prstGeom prst="rect">
            <a:avLst/>
          </a:prstGeom>
        </p:spPr>
      </p:pic>
    </p:spTree>
    <p:extLst>
      <p:ext uri="{BB962C8B-B14F-4D97-AF65-F5344CB8AC3E}">
        <p14:creationId xmlns:p14="http://schemas.microsoft.com/office/powerpoint/2010/main" xmlns="" val="1322728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739687"/>
          </a:xfrm>
        </p:spPr>
        <p:txBody>
          <a:bodyPr anchor="ctr">
            <a:normAutofit fontScale="90000"/>
          </a:bodyPr>
          <a:lstStyle/>
          <a:p>
            <a:pPr algn="l"/>
            <a:r>
              <a:rPr lang="en-IN" sz="2600" dirty="0">
                <a:solidFill>
                  <a:schemeClr val="bg1"/>
                </a:solidFill>
                <a:latin typeface="Rockwell Condensed" panose="02060603050405020104" pitchFamily="18" charset="0"/>
              </a:rPr>
              <a:t>FILL NAN VALUES CODE AND CATEGORIZE DATA</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II</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
            </a:r>
            <a:br>
              <a:rPr lang="en-IN" sz="2600" dirty="0">
                <a:solidFill>
                  <a:schemeClr val="bg1"/>
                </a:solidFill>
                <a:latin typeface="Rockwell Condensed" panose="02060603050405020104" pitchFamily="18" charset="0"/>
              </a:rPr>
            </a:br>
            <a:endParaRPr lang="en-IN" sz="2600" dirty="0">
              <a:solidFill>
                <a:schemeClr val="bg1"/>
              </a:solidFill>
              <a:latin typeface="Rockwell Condensed" panose="02060603050405020104" pitchFamily="18" charset="0"/>
            </a:endParaRP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pic>
        <p:nvPicPr>
          <p:cNvPr id="5" name="Picture 4">
            <a:extLst>
              <a:ext uri="{FF2B5EF4-FFF2-40B4-BE49-F238E27FC236}">
                <a16:creationId xmlns:a16="http://schemas.microsoft.com/office/drawing/2014/main" xmlns="" id="{FA476121-FECD-43EA-8C98-B228F376B848}"/>
              </a:ext>
            </a:extLst>
          </p:cNvPr>
          <p:cNvPicPr>
            <a:picLocks noChangeAspect="1"/>
          </p:cNvPicPr>
          <p:nvPr/>
        </p:nvPicPr>
        <p:blipFill rotWithShape="1">
          <a:blip r:embed="rId3"/>
          <a:srcRect l="14420" t="18413" r="16310" b="20424"/>
          <a:stretch/>
        </p:blipFill>
        <p:spPr>
          <a:xfrm>
            <a:off x="321563" y="2098763"/>
            <a:ext cx="11548871" cy="4507563"/>
          </a:xfrm>
          <a:prstGeom prst="rect">
            <a:avLst/>
          </a:prstGeom>
        </p:spPr>
      </p:pic>
    </p:spTree>
    <p:extLst>
      <p:ext uri="{BB962C8B-B14F-4D97-AF65-F5344CB8AC3E}">
        <p14:creationId xmlns:p14="http://schemas.microsoft.com/office/powerpoint/2010/main" xmlns="" val="4191572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739687"/>
          </a:xfrm>
        </p:spPr>
        <p:txBody>
          <a:bodyPr anchor="ctr">
            <a:normAutofit fontScale="90000"/>
          </a:bodyPr>
          <a:lstStyle/>
          <a:p>
            <a:pPr algn="l"/>
            <a:r>
              <a:rPr lang="en-IN" sz="2600" dirty="0">
                <a:solidFill>
                  <a:schemeClr val="bg1"/>
                </a:solidFill>
                <a:latin typeface="Rockwell Condensed" panose="02060603050405020104" pitchFamily="18" charset="0"/>
              </a:rPr>
              <a:t>FILL NAN VALUES CODE AND CATEGORIZE DATA</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III</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
            </a:r>
            <a:br>
              <a:rPr lang="en-IN" sz="2600" dirty="0">
                <a:solidFill>
                  <a:schemeClr val="bg1"/>
                </a:solidFill>
                <a:latin typeface="Rockwell Condensed" panose="02060603050405020104" pitchFamily="18" charset="0"/>
              </a:rPr>
            </a:br>
            <a:endParaRPr lang="en-IN" sz="2600" dirty="0">
              <a:solidFill>
                <a:schemeClr val="bg1"/>
              </a:solidFill>
              <a:latin typeface="Rockwell Condensed" panose="02060603050405020104" pitchFamily="18" charset="0"/>
            </a:endParaRP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pic>
        <p:nvPicPr>
          <p:cNvPr id="6" name="Picture 5">
            <a:extLst>
              <a:ext uri="{FF2B5EF4-FFF2-40B4-BE49-F238E27FC236}">
                <a16:creationId xmlns:a16="http://schemas.microsoft.com/office/drawing/2014/main" xmlns="" id="{070BFD38-5EC0-4FE2-BB06-B254019F9074}"/>
              </a:ext>
            </a:extLst>
          </p:cNvPr>
          <p:cNvPicPr>
            <a:picLocks noChangeAspect="1"/>
          </p:cNvPicPr>
          <p:nvPr/>
        </p:nvPicPr>
        <p:blipFill rotWithShape="1">
          <a:blip r:embed="rId3"/>
          <a:srcRect l="15833" t="10582" r="14419" b="18307"/>
          <a:stretch/>
        </p:blipFill>
        <p:spPr>
          <a:xfrm>
            <a:off x="321564" y="1897594"/>
            <a:ext cx="11548857" cy="4876800"/>
          </a:xfrm>
          <a:prstGeom prst="rect">
            <a:avLst/>
          </a:prstGeom>
        </p:spPr>
      </p:pic>
    </p:spTree>
    <p:extLst>
      <p:ext uri="{BB962C8B-B14F-4D97-AF65-F5344CB8AC3E}">
        <p14:creationId xmlns:p14="http://schemas.microsoft.com/office/powerpoint/2010/main" xmlns="" val="2754441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739687"/>
          </a:xfrm>
        </p:spPr>
        <p:txBody>
          <a:bodyPr anchor="ctr">
            <a:normAutofit fontScale="90000"/>
          </a:bodyPr>
          <a:lstStyle/>
          <a:p>
            <a:pPr algn="l"/>
            <a:r>
              <a:rPr lang="en-IN" sz="2600" dirty="0">
                <a:solidFill>
                  <a:schemeClr val="bg1"/>
                </a:solidFill>
                <a:latin typeface="Rockwell Condensed" panose="02060603050405020104" pitchFamily="18" charset="0"/>
              </a:rPr>
              <a:t>OVERALL NUMBER OF GOALS SCORED COMPARISON</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RONALDO(656) VS MESSI(644)</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RONALDO WINS</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pic>
        <p:nvPicPr>
          <p:cNvPr id="4" name="Picture 3">
            <a:extLst>
              <a:ext uri="{FF2B5EF4-FFF2-40B4-BE49-F238E27FC236}">
                <a16:creationId xmlns:a16="http://schemas.microsoft.com/office/drawing/2014/main" xmlns="" id="{2220BB00-EB85-4F31-8CDF-828E8FB2631E}"/>
              </a:ext>
            </a:extLst>
          </p:cNvPr>
          <p:cNvPicPr>
            <a:picLocks noChangeAspect="1"/>
          </p:cNvPicPr>
          <p:nvPr/>
        </p:nvPicPr>
        <p:blipFill rotWithShape="1">
          <a:blip r:embed="rId3"/>
          <a:srcRect l="15917" t="12592" r="14419" b="24889"/>
          <a:stretch/>
        </p:blipFill>
        <p:spPr>
          <a:xfrm>
            <a:off x="321564" y="2098763"/>
            <a:ext cx="11453876" cy="3768638"/>
          </a:xfrm>
          <a:prstGeom prst="rect">
            <a:avLst/>
          </a:prstGeom>
        </p:spPr>
      </p:pic>
      <p:sp>
        <p:nvSpPr>
          <p:cNvPr id="5" name="TextBox 4">
            <a:extLst>
              <a:ext uri="{FF2B5EF4-FFF2-40B4-BE49-F238E27FC236}">
                <a16:creationId xmlns:a16="http://schemas.microsoft.com/office/drawing/2014/main" xmlns="" id="{42509446-2377-4966-AE64-EE075143C1DB}"/>
              </a:ext>
            </a:extLst>
          </p:cNvPr>
          <p:cNvSpPr txBox="1"/>
          <p:nvPr/>
        </p:nvSpPr>
        <p:spPr>
          <a:xfrm>
            <a:off x="6815667" y="3276062"/>
            <a:ext cx="4605866" cy="2031325"/>
          </a:xfrm>
          <a:prstGeom prst="rect">
            <a:avLst/>
          </a:prstGeom>
          <a:noFill/>
        </p:spPr>
        <p:txBody>
          <a:bodyPr wrap="square" rtlCol="0">
            <a:spAutoFit/>
          </a:bodyPr>
          <a:lstStyle/>
          <a:p>
            <a:r>
              <a:rPr lang="en-IN" dirty="0">
                <a:latin typeface="Rockwell Condensed" panose="02060603050405020104" pitchFamily="18" charset="0"/>
              </a:rPr>
              <a:t>RONALDO LEADS MESSI BY 8 GOALS</a:t>
            </a:r>
          </a:p>
          <a:p>
            <a:r>
              <a:rPr lang="en-IN" dirty="0">
                <a:latin typeface="Rockwell Condensed" panose="02060603050405020104" pitchFamily="18" charset="0"/>
              </a:rPr>
              <a:t>RONALDO – 656</a:t>
            </a:r>
          </a:p>
          <a:p>
            <a:r>
              <a:rPr lang="en-IN" dirty="0">
                <a:latin typeface="Rockwell Condensed" panose="02060603050405020104" pitchFamily="18" charset="0"/>
              </a:rPr>
              <a:t>MESSI – 644</a:t>
            </a:r>
          </a:p>
          <a:p>
            <a:endParaRPr lang="en-IN" dirty="0">
              <a:latin typeface="Rockwell Condensed" panose="02060603050405020104" pitchFamily="18" charset="0"/>
            </a:endParaRPr>
          </a:p>
          <a:p>
            <a:endParaRPr lang="en-IN" dirty="0">
              <a:latin typeface="Rockwell Condensed" panose="02060603050405020104" pitchFamily="18" charset="0"/>
            </a:endParaRPr>
          </a:p>
          <a:p>
            <a:endParaRPr lang="en-IN" dirty="0">
              <a:latin typeface="Rockwell Condensed" panose="02060603050405020104" pitchFamily="18" charset="0"/>
            </a:endParaRPr>
          </a:p>
          <a:p>
            <a:endParaRPr lang="en-IN" dirty="0"/>
          </a:p>
        </p:txBody>
      </p:sp>
    </p:spTree>
    <p:extLst>
      <p:ext uri="{BB962C8B-B14F-4D97-AF65-F5344CB8AC3E}">
        <p14:creationId xmlns:p14="http://schemas.microsoft.com/office/powerpoint/2010/main" xmlns="" val="206768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739687"/>
          </a:xfrm>
        </p:spPr>
        <p:txBody>
          <a:bodyPr anchor="ctr">
            <a:normAutofit/>
          </a:bodyPr>
          <a:lstStyle/>
          <a:p>
            <a:pPr algn="l"/>
            <a:r>
              <a:rPr lang="en-IN" sz="2600" dirty="0">
                <a:solidFill>
                  <a:schemeClr val="bg1"/>
                </a:solidFill>
                <a:latin typeface="Rockwell Condensed" panose="02060603050405020104" pitchFamily="18" charset="0"/>
              </a:rPr>
              <a:t>COMPARISON OF GOALS SCORED OVER THE YEARS</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RONALDO VS MESSI </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pic>
        <p:nvPicPr>
          <p:cNvPr id="5" name="Picture 4">
            <a:extLst>
              <a:ext uri="{FF2B5EF4-FFF2-40B4-BE49-F238E27FC236}">
                <a16:creationId xmlns:a16="http://schemas.microsoft.com/office/drawing/2014/main" xmlns="" id="{2934C6AD-EBFB-430E-A783-40AAFA827558}"/>
              </a:ext>
            </a:extLst>
          </p:cNvPr>
          <p:cNvPicPr>
            <a:picLocks noChangeAspect="1"/>
          </p:cNvPicPr>
          <p:nvPr/>
        </p:nvPicPr>
        <p:blipFill rotWithShape="1">
          <a:blip r:embed="rId3"/>
          <a:srcRect l="16166" t="18815" r="15083" b="33333"/>
          <a:stretch/>
        </p:blipFill>
        <p:spPr>
          <a:xfrm>
            <a:off x="321564" y="1991360"/>
            <a:ext cx="11548872" cy="3728720"/>
          </a:xfrm>
          <a:prstGeom prst="rect">
            <a:avLst/>
          </a:prstGeom>
        </p:spPr>
      </p:pic>
      <p:sp>
        <p:nvSpPr>
          <p:cNvPr id="6" name="TextBox 5">
            <a:extLst>
              <a:ext uri="{FF2B5EF4-FFF2-40B4-BE49-F238E27FC236}">
                <a16:creationId xmlns:a16="http://schemas.microsoft.com/office/drawing/2014/main" xmlns="" id="{85D5045E-8B9E-4911-B258-97D8826BE7CC}"/>
              </a:ext>
            </a:extLst>
          </p:cNvPr>
          <p:cNvSpPr txBox="1"/>
          <p:nvPr/>
        </p:nvSpPr>
        <p:spPr>
          <a:xfrm>
            <a:off x="7738533" y="3255555"/>
            <a:ext cx="3970867" cy="1754326"/>
          </a:xfrm>
          <a:prstGeom prst="rect">
            <a:avLst/>
          </a:prstGeom>
          <a:noFill/>
        </p:spPr>
        <p:txBody>
          <a:bodyPr wrap="square" rtlCol="0">
            <a:spAutoFit/>
          </a:bodyPr>
          <a:lstStyle/>
          <a:p>
            <a:r>
              <a:rPr lang="en-IN" dirty="0">
                <a:latin typeface="Rockwell Condensed" panose="02060603050405020104" pitchFamily="18" charset="0"/>
              </a:rPr>
              <a:t>RONALDO WINS (2002-2008) (2013-2015) (2020-2021)</a:t>
            </a:r>
          </a:p>
          <a:p>
            <a:r>
              <a:rPr lang="en-IN" dirty="0">
                <a:latin typeface="Rockwell Condensed" panose="02060603050405020104" pitchFamily="18" charset="0"/>
              </a:rPr>
              <a:t>MESSI WINS (2009-2012) (2016-2019)</a:t>
            </a:r>
          </a:p>
          <a:p>
            <a:endParaRPr lang="en-IN" dirty="0">
              <a:latin typeface="Rockwell Condensed" panose="02060603050405020104" pitchFamily="18" charset="0"/>
            </a:endParaRPr>
          </a:p>
          <a:p>
            <a:r>
              <a:rPr lang="en-IN" dirty="0">
                <a:latin typeface="Rockwell Condensed" panose="02060603050405020104" pitchFamily="18" charset="0"/>
              </a:rPr>
              <a:t>OVERALL : RONALDO HAS BEATEN MESSI BY STAYING AHEAD IN MORE NUMBER OF YEARS</a:t>
            </a:r>
          </a:p>
        </p:txBody>
      </p:sp>
    </p:spTree>
    <p:extLst>
      <p:ext uri="{BB962C8B-B14F-4D97-AF65-F5344CB8AC3E}">
        <p14:creationId xmlns:p14="http://schemas.microsoft.com/office/powerpoint/2010/main" xmlns="" val="4029213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444B447-6725-4C16-9D1C-0F3F467B9586}"/>
              </a:ext>
            </a:extLst>
          </p:cNvPr>
          <p:cNvPicPr>
            <a:picLocks noChangeAspect="1"/>
          </p:cNvPicPr>
          <p:nvPr/>
        </p:nvPicPr>
        <p:blipFill rotWithShape="1">
          <a:blip r:embed="rId3"/>
          <a:srcRect l="15583" t="12444" r="15500" b="13778"/>
          <a:stretch/>
        </p:blipFill>
        <p:spPr>
          <a:xfrm>
            <a:off x="321564" y="2107230"/>
            <a:ext cx="11548872" cy="4374320"/>
          </a:xfrm>
          <a:prstGeom prst="rect">
            <a:avLst/>
          </a:prstGeom>
        </p:spPr>
      </p:pic>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a:solidFill>
                  <a:schemeClr val="bg1"/>
                </a:solidFill>
                <a:latin typeface="Rockwell Condensed" panose="02060603050405020104" pitchFamily="18" charset="0"/>
              </a:rPr>
              <a:t>HOME VS AWAY GAMES PERFOMANCE</a:t>
            </a:r>
            <a:endParaRPr lang="en-IN" sz="2600" dirty="0">
              <a:solidFill>
                <a:schemeClr val="bg1"/>
              </a:solidFill>
              <a:latin typeface="Rockwell Condensed" panose="02060603050405020104" pitchFamily="18" charset="0"/>
            </a:endParaRP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Tree>
    <p:extLst>
      <p:ext uri="{BB962C8B-B14F-4D97-AF65-F5344CB8AC3E}">
        <p14:creationId xmlns:p14="http://schemas.microsoft.com/office/powerpoint/2010/main" xmlns="" val="2318611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FIRST HALF VS SECOND HALF VS EXTRA TIME COMPARISON</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pic>
        <p:nvPicPr>
          <p:cNvPr id="5" name="Picture 4">
            <a:extLst>
              <a:ext uri="{FF2B5EF4-FFF2-40B4-BE49-F238E27FC236}">
                <a16:creationId xmlns:a16="http://schemas.microsoft.com/office/drawing/2014/main" xmlns="" id="{26C1BC5C-B42D-4594-B094-C774D85363E1}"/>
              </a:ext>
            </a:extLst>
          </p:cNvPr>
          <p:cNvPicPr>
            <a:picLocks noChangeAspect="1"/>
          </p:cNvPicPr>
          <p:nvPr/>
        </p:nvPicPr>
        <p:blipFill rotWithShape="1">
          <a:blip r:embed="rId3"/>
          <a:srcRect l="15667" t="12572" r="16417" b="23556"/>
          <a:stretch/>
        </p:blipFill>
        <p:spPr>
          <a:xfrm>
            <a:off x="321564" y="2062480"/>
            <a:ext cx="11548872" cy="4380410"/>
          </a:xfrm>
          <a:prstGeom prst="rect">
            <a:avLst/>
          </a:prstGeom>
        </p:spPr>
      </p:pic>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NUMBER OF GOALS IN THE SECOND HALF</a:t>
            </a:r>
          </a:p>
          <a:p>
            <a:r>
              <a:rPr lang="en-IN" dirty="0">
                <a:latin typeface="Rockwell Condensed" panose="02060603050405020104" pitchFamily="18" charset="0"/>
              </a:rPr>
              <a:t>RONALDO SCORES MORE GOALS THAT MESSI IN EXTRA TIME.</a:t>
            </a:r>
          </a:p>
        </p:txBody>
      </p:sp>
    </p:spTree>
    <p:extLst>
      <p:ext uri="{BB962C8B-B14F-4D97-AF65-F5344CB8AC3E}">
        <p14:creationId xmlns:p14="http://schemas.microsoft.com/office/powerpoint/2010/main" xmlns="" val="1728923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DYING MINUTES GOAL SCORING PLAYER</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pic>
        <p:nvPicPr>
          <p:cNvPr id="4" name="Picture 3">
            <a:extLst>
              <a:ext uri="{FF2B5EF4-FFF2-40B4-BE49-F238E27FC236}">
                <a16:creationId xmlns:a16="http://schemas.microsoft.com/office/drawing/2014/main" xmlns="" id="{F7001235-AECD-49FD-9B0D-224EDBDEE44D}"/>
              </a:ext>
            </a:extLst>
          </p:cNvPr>
          <p:cNvPicPr>
            <a:picLocks noChangeAspect="1"/>
          </p:cNvPicPr>
          <p:nvPr/>
        </p:nvPicPr>
        <p:blipFill rotWithShape="1">
          <a:blip r:embed="rId3"/>
          <a:srcRect l="16333" t="20345" r="14419" b="30074"/>
          <a:stretch/>
        </p:blipFill>
        <p:spPr>
          <a:xfrm>
            <a:off x="321564" y="2098762"/>
            <a:ext cx="11548872" cy="4352837"/>
          </a:xfrm>
          <a:prstGeom prst="rect">
            <a:avLst/>
          </a:prstGeom>
        </p:spPr>
      </p:pic>
    </p:spTree>
    <p:extLst>
      <p:ext uri="{BB962C8B-B14F-4D97-AF65-F5344CB8AC3E}">
        <p14:creationId xmlns:p14="http://schemas.microsoft.com/office/powerpoint/2010/main" xmlns="" val="194425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CHAMPIONS LEAGUE (HOME VS AWAY)</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pic>
        <p:nvPicPr>
          <p:cNvPr id="5" name="Picture 4">
            <a:extLst>
              <a:ext uri="{FF2B5EF4-FFF2-40B4-BE49-F238E27FC236}">
                <a16:creationId xmlns:a16="http://schemas.microsoft.com/office/drawing/2014/main" xmlns="" id="{46D27B0D-C052-472C-9B6A-6773E561C978}"/>
              </a:ext>
            </a:extLst>
          </p:cNvPr>
          <p:cNvPicPr>
            <a:picLocks noChangeAspect="1"/>
          </p:cNvPicPr>
          <p:nvPr/>
        </p:nvPicPr>
        <p:blipFill rotWithShape="1">
          <a:blip r:embed="rId3"/>
          <a:srcRect l="15917" t="13629" r="15917" b="30074"/>
          <a:stretch/>
        </p:blipFill>
        <p:spPr>
          <a:xfrm>
            <a:off x="321564" y="2135048"/>
            <a:ext cx="11548872" cy="4471277"/>
          </a:xfrm>
          <a:prstGeom prst="rect">
            <a:avLst/>
          </a:prstGeom>
        </p:spPr>
      </p:pic>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646331"/>
          </a:xfrm>
          <a:prstGeom prst="rect">
            <a:avLst/>
          </a:prstGeom>
          <a:noFill/>
        </p:spPr>
        <p:txBody>
          <a:bodyPr wrap="square" rtlCol="0">
            <a:spAutoFit/>
          </a:bodyPr>
          <a:lstStyle/>
          <a:p>
            <a:r>
              <a:rPr lang="en-IN" dirty="0">
                <a:latin typeface="Rockwell Condensed" panose="02060603050405020104" pitchFamily="18" charset="0"/>
              </a:rPr>
              <a:t>RONALDO HAS MORE GOALS(HOME AND AWAY) THAN MESSI IN CHAMPIONS LEAGUE.</a:t>
            </a:r>
          </a:p>
        </p:txBody>
      </p:sp>
    </p:spTree>
    <p:extLst>
      <p:ext uri="{BB962C8B-B14F-4D97-AF65-F5344CB8AC3E}">
        <p14:creationId xmlns:p14="http://schemas.microsoft.com/office/powerpoint/2010/main" xmlns="" val="955656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GOALS SCORED ON ASSISTS VS SOLO</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923330"/>
          </a:xfrm>
          <a:prstGeom prst="rect">
            <a:avLst/>
          </a:prstGeom>
          <a:noFill/>
        </p:spPr>
        <p:txBody>
          <a:bodyPr wrap="square" rtlCol="0">
            <a:spAutoFit/>
          </a:bodyPr>
          <a:lstStyle/>
          <a:p>
            <a:r>
              <a:rPr lang="en-IN" dirty="0"/>
              <a:t>RONALDO HAS MORE GOALS(HOME AND AWAY) THAN MESSI IN CHAMPIONS LEAGUE.</a:t>
            </a:r>
          </a:p>
        </p:txBody>
      </p:sp>
      <p:pic>
        <p:nvPicPr>
          <p:cNvPr id="4" name="Picture 3">
            <a:extLst>
              <a:ext uri="{FF2B5EF4-FFF2-40B4-BE49-F238E27FC236}">
                <a16:creationId xmlns:a16="http://schemas.microsoft.com/office/drawing/2014/main" xmlns="" id="{E843CA48-44E1-45E7-9B6C-3AC1EF96A687}"/>
              </a:ext>
            </a:extLst>
          </p:cNvPr>
          <p:cNvPicPr>
            <a:picLocks noChangeAspect="1"/>
          </p:cNvPicPr>
          <p:nvPr/>
        </p:nvPicPr>
        <p:blipFill rotWithShape="1">
          <a:blip r:embed="rId3"/>
          <a:srcRect l="18583" t="14074" r="18167" b="14370"/>
          <a:stretch/>
        </p:blipFill>
        <p:spPr>
          <a:xfrm>
            <a:off x="321564" y="1897594"/>
            <a:ext cx="11548867" cy="4818166"/>
          </a:xfrm>
          <a:prstGeom prst="rect">
            <a:avLst/>
          </a:prstGeom>
        </p:spPr>
      </p:pic>
      <p:sp>
        <p:nvSpPr>
          <p:cNvPr id="9" name="TextBox 8">
            <a:extLst>
              <a:ext uri="{FF2B5EF4-FFF2-40B4-BE49-F238E27FC236}">
                <a16:creationId xmlns:a16="http://schemas.microsoft.com/office/drawing/2014/main" xmlns="" id="{65A54ED9-2485-4C69-BB85-5D76F3A6F319}"/>
              </a:ext>
            </a:extLst>
          </p:cNvPr>
          <p:cNvSpPr txBox="1"/>
          <p:nvPr/>
        </p:nvSpPr>
        <p:spPr>
          <a:xfrm>
            <a:off x="7447280" y="4673600"/>
            <a:ext cx="4135120" cy="1200329"/>
          </a:xfrm>
          <a:prstGeom prst="rect">
            <a:avLst/>
          </a:prstGeom>
          <a:noFill/>
        </p:spPr>
        <p:txBody>
          <a:bodyPr wrap="square" rtlCol="0">
            <a:spAutoFit/>
          </a:bodyPr>
          <a:lstStyle/>
          <a:p>
            <a:r>
              <a:rPr lang="en-IN" dirty="0">
                <a:latin typeface="Rockwell Condensed" panose="02060603050405020104" pitchFamily="18" charset="0"/>
              </a:rPr>
              <a:t>MESSI SCORES MORE GOAL WHEN ASSISTED THAN RONALDO SCORES WHEN HE IS ASSISTED.</a:t>
            </a:r>
          </a:p>
          <a:p>
            <a:endParaRPr lang="en-IN" dirty="0">
              <a:latin typeface="Rockwell Condensed" panose="02060603050405020104" pitchFamily="18" charset="0"/>
            </a:endParaRPr>
          </a:p>
          <a:p>
            <a:r>
              <a:rPr lang="en-IN" dirty="0">
                <a:latin typeface="Rockwell Condensed" panose="02060603050405020104" pitchFamily="18" charset="0"/>
              </a:rPr>
              <a:t>RONALDO SCORES MORE SOLO GOALS THAN MESSI.</a:t>
            </a:r>
          </a:p>
        </p:txBody>
      </p:sp>
    </p:spTree>
    <p:extLst>
      <p:ext uri="{BB962C8B-B14F-4D97-AF65-F5344CB8AC3E}">
        <p14:creationId xmlns:p14="http://schemas.microsoft.com/office/powerpoint/2010/main" xmlns="" val="3647024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xmlns="" id="{19A1D830-E73C-47A9-A534-323CEEFF5B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xmlns="" id="{8F69FBEC-4C47-4288-962D-3FC20C79F3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xmlns="">
                    <a14:imgLayer r:embed="rId4">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2C0499C-E14D-4CF0-8A2C-A0B07E067A87}"/>
              </a:ext>
            </a:extLst>
          </p:cNvPr>
          <p:cNvSpPr>
            <a:spLocks noGrp="1"/>
          </p:cNvSpPr>
          <p:nvPr>
            <p:ph type="ctrTitle"/>
          </p:nvPr>
        </p:nvSpPr>
        <p:spPr>
          <a:xfrm>
            <a:off x="7534654" y="365760"/>
            <a:ext cx="4657326" cy="731520"/>
          </a:xfrm>
        </p:spPr>
        <p:txBody>
          <a:bodyPr anchor="b">
            <a:normAutofit/>
          </a:bodyPr>
          <a:lstStyle/>
          <a:p>
            <a:r>
              <a:rPr lang="en-US" sz="4400" dirty="0">
                <a:latin typeface="Rockwell Condensed" panose="02060603050405020104" pitchFamily="18" charset="0"/>
              </a:rPr>
              <a:t>Problem statement</a:t>
            </a:r>
            <a:endParaRPr lang="en-IN" sz="4400" dirty="0">
              <a:latin typeface="Rockwell Condensed" panose="02060603050405020104" pitchFamily="18" charset="0"/>
            </a:endParaRPr>
          </a:p>
        </p:txBody>
      </p:sp>
      <p:sp>
        <p:nvSpPr>
          <p:cNvPr id="3" name="Subtitle 2">
            <a:extLst>
              <a:ext uri="{FF2B5EF4-FFF2-40B4-BE49-F238E27FC236}">
                <a16:creationId xmlns:a16="http://schemas.microsoft.com/office/drawing/2014/main" xmlns="" id="{7E296C8E-01B9-4349-B0C9-6D51FD07DF34}"/>
              </a:ext>
            </a:extLst>
          </p:cNvPr>
          <p:cNvSpPr>
            <a:spLocks noGrp="1"/>
          </p:cNvSpPr>
          <p:nvPr>
            <p:ph type="subTitle" idx="1"/>
          </p:nvPr>
        </p:nvSpPr>
        <p:spPr>
          <a:xfrm>
            <a:off x="7228114" y="1097280"/>
            <a:ext cx="4804229" cy="5159829"/>
          </a:xfrm>
        </p:spPr>
        <p:txBody>
          <a:bodyPr>
            <a:noAutofit/>
          </a:bodyPr>
          <a:lstStyle/>
          <a:p>
            <a:pPr algn="l"/>
            <a:r>
              <a:rPr lang="en-US" dirty="0">
                <a:latin typeface="Rockwell Condensed" panose="02060603050405020104" pitchFamily="18" charset="0"/>
              </a:rPr>
              <a:t>Mark has set up a new startup software company and prepares to hire candidates for the different positions. Although he has experience in management, he finds it difficult to predict the salary for each role. </a:t>
            </a:r>
          </a:p>
          <a:p>
            <a:pPr algn="l"/>
            <a:r>
              <a:rPr lang="en-IN" dirty="0">
                <a:latin typeface="Rockwell Condensed" panose="02060603050405020104" pitchFamily="18" charset="0"/>
              </a:rPr>
              <a:t>Each position requires a different pay slab and Mark gets an idea to hire a machine learning engineer to estimate a model which can help him choose the salary for his employees and also to be aware of the market trends. The first interviewee walks in and quotes a salary which Mark finds intriguing.  He turns to the model to help him predict if the interviewee is telling the truth.</a:t>
            </a:r>
            <a:endParaRPr lang="en-US" dirty="0">
              <a:latin typeface="Rockwell Condensed" panose="02060603050405020104" pitchFamily="18" charset="0"/>
            </a:endParaRPr>
          </a:p>
        </p:txBody>
      </p:sp>
      <p:pic>
        <p:nvPicPr>
          <p:cNvPr id="5" name="Picture 4">
            <a:extLst>
              <a:ext uri="{FF2B5EF4-FFF2-40B4-BE49-F238E27FC236}">
                <a16:creationId xmlns:a16="http://schemas.microsoft.com/office/drawing/2014/main" xmlns="" id="{C35BB871-820B-4CF1-891D-C7B115E8FCCA}"/>
              </a:ext>
            </a:extLst>
          </p:cNvPr>
          <p:cNvPicPr>
            <a:picLocks noChangeAspect="1"/>
          </p:cNvPicPr>
          <p:nvPr/>
        </p:nvPicPr>
        <p:blipFill rotWithShape="1">
          <a:blip r:embed="rId5">
            <a:extLst>
              <a:ext uri="{28A0092B-C50C-407E-A947-70E740481C1C}">
                <a14:useLocalDpi xmlns:a14="http://schemas.microsoft.com/office/drawing/2010/main" xmlns="" val="0"/>
              </a:ext>
              <a:ext uri="{837473B0-CC2E-450A-ABE3-18F120FF3D39}">
                <a1611:picAttrSrcUrl xmlns:a1611="http://schemas.microsoft.com/office/drawing/2016/11/main" xmlns="" r:id="rId6"/>
              </a:ext>
            </a:extLst>
          </a:blip>
          <a:srcRect l="12202" r="-2" b="-2"/>
          <a:stretch/>
        </p:blipFill>
        <p:spPr>
          <a:xfrm>
            <a:off x="20" y="10"/>
            <a:ext cx="6901088" cy="6857990"/>
          </a:xfrm>
          <a:prstGeom prst="rect">
            <a:avLst/>
          </a:prstGeom>
        </p:spPr>
      </p:pic>
      <p:grpSp>
        <p:nvGrpSpPr>
          <p:cNvPr id="19" name="Group 13">
            <a:extLst>
              <a:ext uri="{FF2B5EF4-FFF2-40B4-BE49-F238E27FC236}">
                <a16:creationId xmlns:a16="http://schemas.microsoft.com/office/drawing/2014/main" xmlns="" id="{54F6FC82-E588-4DA0-8096-0C3BD54F17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4" y="6229681"/>
            <a:ext cx="457200" cy="457200"/>
            <a:chOff x="11361456" y="6195813"/>
            <a:chExt cx="548640" cy="548640"/>
          </a:xfrm>
        </p:grpSpPr>
        <p:sp>
          <p:nvSpPr>
            <p:cNvPr id="15" name="Oval 14">
              <a:extLst>
                <a:ext uri="{FF2B5EF4-FFF2-40B4-BE49-F238E27FC236}">
                  <a16:creationId xmlns:a16="http://schemas.microsoft.com/office/drawing/2014/main" xmlns="" id="{E8898E90-044F-45FF-8B4D-CE0F6A630A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xmlns="" id="{923BF161-A852-4DA5-BB4C-2DFC336B777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ustDataLst>
      <p:tags r:id="rId1"/>
    </p:custDataLst>
    <p:extLst>
      <p:ext uri="{BB962C8B-B14F-4D97-AF65-F5344CB8AC3E}">
        <p14:creationId xmlns:p14="http://schemas.microsoft.com/office/powerpoint/2010/main" xmlns="" val="2326045908"/>
      </p:ext>
    </p:extLst>
  </p:cSld>
  <p:clrMapOvr>
    <a:masterClrMapping/>
  </p:clrMapOvr>
  <mc:AlternateContent xmlns:mc="http://schemas.openxmlformats.org/markup-compatibility/2006">
    <mc:Choice xmlns:p14="http://schemas.microsoft.com/office/powerpoint/2010/main" xmlns="" Requires="p14">
      <p:transition p14:dur="250" advTm="20439"/>
    </mc:Choice>
    <mc:Fallback>
      <p:transition advTm="204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GOALS POSITION ANALYSIS</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923330"/>
          </a:xfrm>
          <a:prstGeom prst="rect">
            <a:avLst/>
          </a:prstGeom>
          <a:noFill/>
        </p:spPr>
        <p:txBody>
          <a:bodyPr wrap="square" rtlCol="0">
            <a:spAutoFit/>
          </a:bodyPr>
          <a:lstStyle/>
          <a:p>
            <a:r>
              <a:rPr lang="en-IN" dirty="0"/>
              <a:t>RONALDO HAS MORE GOALS(HOME AND AWAY) THAN MESSI IN CHAMPIONS LEAGUE.</a:t>
            </a:r>
          </a:p>
        </p:txBody>
      </p:sp>
      <p:sp>
        <p:nvSpPr>
          <p:cNvPr id="9" name="TextBox 8">
            <a:extLst>
              <a:ext uri="{FF2B5EF4-FFF2-40B4-BE49-F238E27FC236}">
                <a16:creationId xmlns:a16="http://schemas.microsoft.com/office/drawing/2014/main" xmlns="" id="{65A54ED9-2485-4C69-BB85-5D76F3A6F319}"/>
              </a:ext>
            </a:extLst>
          </p:cNvPr>
          <p:cNvSpPr txBox="1"/>
          <p:nvPr/>
        </p:nvSpPr>
        <p:spPr>
          <a:xfrm>
            <a:off x="7447280" y="4673600"/>
            <a:ext cx="4135120" cy="1200329"/>
          </a:xfrm>
          <a:prstGeom prst="rect">
            <a:avLst/>
          </a:prstGeom>
          <a:noFill/>
        </p:spPr>
        <p:txBody>
          <a:bodyPr wrap="square" rtlCol="0">
            <a:spAutoFit/>
          </a:bodyPr>
          <a:lstStyle/>
          <a:p>
            <a:r>
              <a:rPr lang="en-IN" dirty="0">
                <a:latin typeface="Rockwell Condensed" panose="02060603050405020104" pitchFamily="18" charset="0"/>
              </a:rPr>
              <a:t>MESSI SCORES MORE GOAL WHEN ASSISTED THAN RONALDO SCORES WHEN HE IS ASSISTED.</a:t>
            </a:r>
          </a:p>
          <a:p>
            <a:endParaRPr lang="en-IN" dirty="0">
              <a:latin typeface="Rockwell Condensed" panose="02060603050405020104" pitchFamily="18" charset="0"/>
            </a:endParaRPr>
          </a:p>
          <a:p>
            <a:r>
              <a:rPr lang="en-IN" dirty="0">
                <a:latin typeface="Rockwell Condensed" panose="02060603050405020104" pitchFamily="18" charset="0"/>
              </a:rPr>
              <a:t>RONALDO SCORES MORE SOLO GOALS THAN MESSI.</a:t>
            </a:r>
          </a:p>
        </p:txBody>
      </p:sp>
      <p:pic>
        <p:nvPicPr>
          <p:cNvPr id="5" name="Picture 4">
            <a:extLst>
              <a:ext uri="{FF2B5EF4-FFF2-40B4-BE49-F238E27FC236}">
                <a16:creationId xmlns:a16="http://schemas.microsoft.com/office/drawing/2014/main" xmlns="" id="{FC930ABA-D526-4AA4-84D6-3294C62C7E96}"/>
              </a:ext>
            </a:extLst>
          </p:cNvPr>
          <p:cNvPicPr>
            <a:picLocks noChangeAspect="1"/>
          </p:cNvPicPr>
          <p:nvPr/>
        </p:nvPicPr>
        <p:blipFill rotWithShape="1">
          <a:blip r:embed="rId3"/>
          <a:srcRect l="16583" t="12571" r="18667" b="45926"/>
          <a:stretch/>
        </p:blipFill>
        <p:spPr>
          <a:xfrm>
            <a:off x="289562" y="2098763"/>
            <a:ext cx="11548872" cy="4413797"/>
          </a:xfrm>
          <a:prstGeom prst="rect">
            <a:avLst/>
          </a:prstGeom>
        </p:spPr>
      </p:pic>
    </p:spTree>
    <p:extLst>
      <p:ext uri="{BB962C8B-B14F-4D97-AF65-F5344CB8AC3E}">
        <p14:creationId xmlns:p14="http://schemas.microsoft.com/office/powerpoint/2010/main" xmlns="" val="649131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GOALS POSITION ANALYSIS</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II</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923330"/>
          </a:xfrm>
          <a:prstGeom prst="rect">
            <a:avLst/>
          </a:prstGeom>
          <a:noFill/>
        </p:spPr>
        <p:txBody>
          <a:bodyPr wrap="square" rtlCol="0">
            <a:spAutoFit/>
          </a:bodyPr>
          <a:lstStyle/>
          <a:p>
            <a:r>
              <a:rPr lang="en-IN" dirty="0"/>
              <a:t>RONALDO HAS MORE GOALS(HOME AND AWAY) THAN MESSI IN CHAMPIONS LEAGUE.</a:t>
            </a:r>
          </a:p>
        </p:txBody>
      </p:sp>
      <p:sp>
        <p:nvSpPr>
          <p:cNvPr id="9" name="TextBox 8">
            <a:extLst>
              <a:ext uri="{FF2B5EF4-FFF2-40B4-BE49-F238E27FC236}">
                <a16:creationId xmlns:a16="http://schemas.microsoft.com/office/drawing/2014/main" xmlns="" id="{65A54ED9-2485-4C69-BB85-5D76F3A6F319}"/>
              </a:ext>
            </a:extLst>
          </p:cNvPr>
          <p:cNvSpPr txBox="1"/>
          <p:nvPr/>
        </p:nvSpPr>
        <p:spPr>
          <a:xfrm>
            <a:off x="7447280" y="4673600"/>
            <a:ext cx="4135120" cy="1200329"/>
          </a:xfrm>
          <a:prstGeom prst="rect">
            <a:avLst/>
          </a:prstGeom>
          <a:noFill/>
        </p:spPr>
        <p:txBody>
          <a:bodyPr wrap="square" rtlCol="0">
            <a:spAutoFit/>
          </a:bodyPr>
          <a:lstStyle/>
          <a:p>
            <a:r>
              <a:rPr lang="en-IN" dirty="0">
                <a:latin typeface="Rockwell Condensed" panose="02060603050405020104" pitchFamily="18" charset="0"/>
              </a:rPr>
              <a:t>MESSI SCORES MORE GOAL WHEN ASSISTED THAN RONALDO SCORES WHEN HE IS ASSISTED.</a:t>
            </a:r>
          </a:p>
          <a:p>
            <a:endParaRPr lang="en-IN" dirty="0">
              <a:latin typeface="Rockwell Condensed" panose="02060603050405020104" pitchFamily="18" charset="0"/>
            </a:endParaRPr>
          </a:p>
          <a:p>
            <a:r>
              <a:rPr lang="en-IN" dirty="0">
                <a:latin typeface="Rockwell Condensed" panose="02060603050405020104" pitchFamily="18" charset="0"/>
              </a:rPr>
              <a:t>RONALDO SCORES MORE SOLO GOALS THAN MESSI.</a:t>
            </a:r>
          </a:p>
        </p:txBody>
      </p:sp>
      <p:pic>
        <p:nvPicPr>
          <p:cNvPr id="4" name="Picture 3">
            <a:extLst>
              <a:ext uri="{FF2B5EF4-FFF2-40B4-BE49-F238E27FC236}">
                <a16:creationId xmlns:a16="http://schemas.microsoft.com/office/drawing/2014/main" xmlns="" id="{A5617B55-EE2B-46BD-8660-0BE235129FFC}"/>
              </a:ext>
            </a:extLst>
          </p:cNvPr>
          <p:cNvPicPr>
            <a:picLocks noChangeAspect="1"/>
          </p:cNvPicPr>
          <p:nvPr/>
        </p:nvPicPr>
        <p:blipFill rotWithShape="1">
          <a:blip r:embed="rId3"/>
          <a:srcRect l="18084" t="26074" r="18167" b="24148"/>
          <a:stretch/>
        </p:blipFill>
        <p:spPr>
          <a:xfrm>
            <a:off x="350520" y="2234376"/>
            <a:ext cx="11548871" cy="4207063"/>
          </a:xfrm>
          <a:prstGeom prst="rect">
            <a:avLst/>
          </a:prstGeom>
        </p:spPr>
      </p:pic>
    </p:spTree>
    <p:extLst>
      <p:ext uri="{BB962C8B-B14F-4D97-AF65-F5344CB8AC3E}">
        <p14:creationId xmlns:p14="http://schemas.microsoft.com/office/powerpoint/2010/main" xmlns="" val="537515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GOALS POSITION ANALYSIS</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III</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923330"/>
          </a:xfrm>
          <a:prstGeom prst="rect">
            <a:avLst/>
          </a:prstGeom>
          <a:noFill/>
        </p:spPr>
        <p:txBody>
          <a:bodyPr wrap="square" rtlCol="0">
            <a:spAutoFit/>
          </a:bodyPr>
          <a:lstStyle/>
          <a:p>
            <a:r>
              <a:rPr lang="en-IN" dirty="0"/>
              <a:t>RONALDO HAS MORE GOALS(HOME AND AWAY) THAN MESSI IN CHAMPIONS LEAGUE.</a:t>
            </a:r>
          </a:p>
        </p:txBody>
      </p:sp>
      <p:sp>
        <p:nvSpPr>
          <p:cNvPr id="9" name="TextBox 8">
            <a:extLst>
              <a:ext uri="{FF2B5EF4-FFF2-40B4-BE49-F238E27FC236}">
                <a16:creationId xmlns:a16="http://schemas.microsoft.com/office/drawing/2014/main" xmlns="" id="{65A54ED9-2485-4C69-BB85-5D76F3A6F319}"/>
              </a:ext>
            </a:extLst>
          </p:cNvPr>
          <p:cNvSpPr txBox="1"/>
          <p:nvPr/>
        </p:nvSpPr>
        <p:spPr>
          <a:xfrm>
            <a:off x="7447280" y="4673600"/>
            <a:ext cx="4135120" cy="1200329"/>
          </a:xfrm>
          <a:prstGeom prst="rect">
            <a:avLst/>
          </a:prstGeom>
          <a:noFill/>
        </p:spPr>
        <p:txBody>
          <a:bodyPr wrap="square" rtlCol="0">
            <a:spAutoFit/>
          </a:bodyPr>
          <a:lstStyle/>
          <a:p>
            <a:r>
              <a:rPr lang="en-IN" dirty="0">
                <a:latin typeface="Rockwell Condensed" panose="02060603050405020104" pitchFamily="18" charset="0"/>
              </a:rPr>
              <a:t>MESSI SCORES MORE GOAL WHEN ASSISTED THAN RONALDO SCORES WHEN HE IS ASSISTED.</a:t>
            </a:r>
          </a:p>
          <a:p>
            <a:endParaRPr lang="en-IN" dirty="0">
              <a:latin typeface="Rockwell Condensed" panose="02060603050405020104" pitchFamily="18" charset="0"/>
            </a:endParaRPr>
          </a:p>
          <a:p>
            <a:r>
              <a:rPr lang="en-IN" dirty="0">
                <a:latin typeface="Rockwell Condensed" panose="02060603050405020104" pitchFamily="18" charset="0"/>
              </a:rPr>
              <a:t>RONALDO SCORES MORE SOLO GOALS THAN MESSI.</a:t>
            </a:r>
          </a:p>
        </p:txBody>
      </p:sp>
      <p:pic>
        <p:nvPicPr>
          <p:cNvPr id="5" name="Picture 4">
            <a:extLst>
              <a:ext uri="{FF2B5EF4-FFF2-40B4-BE49-F238E27FC236}">
                <a16:creationId xmlns:a16="http://schemas.microsoft.com/office/drawing/2014/main" xmlns="" id="{756BB3CD-2856-4062-B212-4F1727B9E1C9}"/>
              </a:ext>
            </a:extLst>
          </p:cNvPr>
          <p:cNvPicPr>
            <a:picLocks noChangeAspect="1"/>
          </p:cNvPicPr>
          <p:nvPr/>
        </p:nvPicPr>
        <p:blipFill rotWithShape="1">
          <a:blip r:embed="rId3"/>
          <a:srcRect l="8658" t="27670" r="11000" b="46749"/>
          <a:stretch/>
        </p:blipFill>
        <p:spPr>
          <a:xfrm>
            <a:off x="321564" y="2174240"/>
            <a:ext cx="11548872" cy="4432086"/>
          </a:xfrm>
          <a:prstGeom prst="rect">
            <a:avLst/>
          </a:prstGeom>
        </p:spPr>
      </p:pic>
    </p:spTree>
    <p:extLst>
      <p:ext uri="{BB962C8B-B14F-4D97-AF65-F5344CB8AC3E}">
        <p14:creationId xmlns:p14="http://schemas.microsoft.com/office/powerpoint/2010/main" xmlns="" val="1717438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GOALS POSITION ANALYSIS</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IV</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923330"/>
          </a:xfrm>
          <a:prstGeom prst="rect">
            <a:avLst/>
          </a:prstGeom>
          <a:noFill/>
        </p:spPr>
        <p:txBody>
          <a:bodyPr wrap="square" rtlCol="0">
            <a:spAutoFit/>
          </a:bodyPr>
          <a:lstStyle/>
          <a:p>
            <a:r>
              <a:rPr lang="en-IN" dirty="0"/>
              <a:t>RONALDO HAS MORE GOALS(HOME AND AWAY) THAN MESSI IN CHAMPIONS LEAGUE.</a:t>
            </a:r>
          </a:p>
        </p:txBody>
      </p:sp>
      <p:sp>
        <p:nvSpPr>
          <p:cNvPr id="9" name="TextBox 8">
            <a:extLst>
              <a:ext uri="{FF2B5EF4-FFF2-40B4-BE49-F238E27FC236}">
                <a16:creationId xmlns:a16="http://schemas.microsoft.com/office/drawing/2014/main" xmlns="" id="{65A54ED9-2485-4C69-BB85-5D76F3A6F319}"/>
              </a:ext>
            </a:extLst>
          </p:cNvPr>
          <p:cNvSpPr txBox="1"/>
          <p:nvPr/>
        </p:nvSpPr>
        <p:spPr>
          <a:xfrm>
            <a:off x="7447280" y="4673600"/>
            <a:ext cx="4135120" cy="1200329"/>
          </a:xfrm>
          <a:prstGeom prst="rect">
            <a:avLst/>
          </a:prstGeom>
          <a:noFill/>
        </p:spPr>
        <p:txBody>
          <a:bodyPr wrap="square" rtlCol="0">
            <a:spAutoFit/>
          </a:bodyPr>
          <a:lstStyle/>
          <a:p>
            <a:r>
              <a:rPr lang="en-IN" dirty="0">
                <a:latin typeface="Rockwell Condensed" panose="02060603050405020104" pitchFamily="18" charset="0"/>
              </a:rPr>
              <a:t>MESSI SCORES MORE GOAL WHEN ASSISTED THAN RONALDO SCORES WHEN HE IS ASSISTED.</a:t>
            </a:r>
          </a:p>
          <a:p>
            <a:endParaRPr lang="en-IN" dirty="0">
              <a:latin typeface="Rockwell Condensed" panose="02060603050405020104" pitchFamily="18" charset="0"/>
            </a:endParaRPr>
          </a:p>
          <a:p>
            <a:r>
              <a:rPr lang="en-IN" dirty="0">
                <a:latin typeface="Rockwell Condensed" panose="02060603050405020104" pitchFamily="18" charset="0"/>
              </a:rPr>
              <a:t>RONALDO SCORES MORE SOLO GOALS THAN MESSI.</a:t>
            </a:r>
          </a:p>
        </p:txBody>
      </p:sp>
      <p:pic>
        <p:nvPicPr>
          <p:cNvPr id="4" name="Picture 3">
            <a:extLst>
              <a:ext uri="{FF2B5EF4-FFF2-40B4-BE49-F238E27FC236}">
                <a16:creationId xmlns:a16="http://schemas.microsoft.com/office/drawing/2014/main" xmlns="" id="{DB456C78-B9BB-48AE-826E-3B14A5637787}"/>
              </a:ext>
            </a:extLst>
          </p:cNvPr>
          <p:cNvPicPr>
            <a:picLocks noChangeAspect="1"/>
          </p:cNvPicPr>
          <p:nvPr/>
        </p:nvPicPr>
        <p:blipFill rotWithShape="1">
          <a:blip r:embed="rId3"/>
          <a:srcRect l="21834" t="17037" r="27666" b="12572"/>
          <a:stretch/>
        </p:blipFill>
        <p:spPr>
          <a:xfrm>
            <a:off x="321564" y="2098763"/>
            <a:ext cx="11548872" cy="4626280"/>
          </a:xfrm>
          <a:prstGeom prst="rect">
            <a:avLst/>
          </a:prstGeom>
        </p:spPr>
      </p:pic>
    </p:spTree>
    <p:extLst>
      <p:ext uri="{BB962C8B-B14F-4D97-AF65-F5344CB8AC3E}">
        <p14:creationId xmlns:p14="http://schemas.microsoft.com/office/powerpoint/2010/main" xmlns="" val="3206475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GOALS TYPES ANALYSIS</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923330"/>
          </a:xfrm>
          <a:prstGeom prst="rect">
            <a:avLst/>
          </a:prstGeom>
          <a:noFill/>
        </p:spPr>
        <p:txBody>
          <a:bodyPr wrap="square" rtlCol="0">
            <a:spAutoFit/>
          </a:bodyPr>
          <a:lstStyle/>
          <a:p>
            <a:r>
              <a:rPr lang="en-IN" dirty="0"/>
              <a:t>RONALDO HAS MORE GOALS(HOME AND AWAY) THAN MESSI IN CHAMPIONS LEAGUE.</a:t>
            </a:r>
          </a:p>
        </p:txBody>
      </p:sp>
      <p:sp>
        <p:nvSpPr>
          <p:cNvPr id="9" name="TextBox 8">
            <a:extLst>
              <a:ext uri="{FF2B5EF4-FFF2-40B4-BE49-F238E27FC236}">
                <a16:creationId xmlns:a16="http://schemas.microsoft.com/office/drawing/2014/main" xmlns="" id="{65A54ED9-2485-4C69-BB85-5D76F3A6F319}"/>
              </a:ext>
            </a:extLst>
          </p:cNvPr>
          <p:cNvSpPr txBox="1"/>
          <p:nvPr/>
        </p:nvSpPr>
        <p:spPr>
          <a:xfrm>
            <a:off x="7447280" y="4673600"/>
            <a:ext cx="4135120" cy="1200329"/>
          </a:xfrm>
          <a:prstGeom prst="rect">
            <a:avLst/>
          </a:prstGeom>
          <a:noFill/>
        </p:spPr>
        <p:txBody>
          <a:bodyPr wrap="square" rtlCol="0">
            <a:spAutoFit/>
          </a:bodyPr>
          <a:lstStyle/>
          <a:p>
            <a:r>
              <a:rPr lang="en-IN" dirty="0">
                <a:latin typeface="Rockwell Condensed" panose="02060603050405020104" pitchFamily="18" charset="0"/>
              </a:rPr>
              <a:t>MESSI SCORES MORE GOAL WHEN ASSISTED THAN RONALDO SCORES WHEN HE IS ASSISTED.</a:t>
            </a:r>
          </a:p>
          <a:p>
            <a:endParaRPr lang="en-IN" dirty="0">
              <a:latin typeface="Rockwell Condensed" panose="02060603050405020104" pitchFamily="18" charset="0"/>
            </a:endParaRPr>
          </a:p>
          <a:p>
            <a:r>
              <a:rPr lang="en-IN" dirty="0">
                <a:latin typeface="Rockwell Condensed" panose="02060603050405020104" pitchFamily="18" charset="0"/>
              </a:rPr>
              <a:t>RONALDO SCORES MORE SOLO GOALS THAN MESSI.</a:t>
            </a:r>
          </a:p>
        </p:txBody>
      </p:sp>
      <p:pic>
        <p:nvPicPr>
          <p:cNvPr id="5" name="Picture 4">
            <a:extLst>
              <a:ext uri="{FF2B5EF4-FFF2-40B4-BE49-F238E27FC236}">
                <a16:creationId xmlns:a16="http://schemas.microsoft.com/office/drawing/2014/main" xmlns="" id="{C93F8B86-E216-4339-8E1F-56EEEF593DC2}"/>
              </a:ext>
            </a:extLst>
          </p:cNvPr>
          <p:cNvPicPr>
            <a:picLocks noChangeAspect="1"/>
          </p:cNvPicPr>
          <p:nvPr/>
        </p:nvPicPr>
        <p:blipFill rotWithShape="1">
          <a:blip r:embed="rId3"/>
          <a:srcRect l="15668" t="20345" r="15083" b="34667"/>
          <a:stretch/>
        </p:blipFill>
        <p:spPr>
          <a:xfrm>
            <a:off x="321564" y="2098762"/>
            <a:ext cx="11548872" cy="4507563"/>
          </a:xfrm>
          <a:prstGeom prst="rect">
            <a:avLst/>
          </a:prstGeom>
        </p:spPr>
      </p:pic>
    </p:spTree>
    <p:extLst>
      <p:ext uri="{BB962C8B-B14F-4D97-AF65-F5344CB8AC3E}">
        <p14:creationId xmlns:p14="http://schemas.microsoft.com/office/powerpoint/2010/main" xmlns="" val="226241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GOALS TYPES ANALYSIS</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II</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923330"/>
          </a:xfrm>
          <a:prstGeom prst="rect">
            <a:avLst/>
          </a:prstGeom>
          <a:noFill/>
        </p:spPr>
        <p:txBody>
          <a:bodyPr wrap="square" rtlCol="0">
            <a:spAutoFit/>
          </a:bodyPr>
          <a:lstStyle/>
          <a:p>
            <a:r>
              <a:rPr lang="en-IN" dirty="0"/>
              <a:t>RONALDO HAS MORE GOALS(HOME AND AWAY) THAN MESSI IN CHAMPIONS LEAGUE.</a:t>
            </a:r>
          </a:p>
        </p:txBody>
      </p:sp>
      <p:sp>
        <p:nvSpPr>
          <p:cNvPr id="9" name="TextBox 8">
            <a:extLst>
              <a:ext uri="{FF2B5EF4-FFF2-40B4-BE49-F238E27FC236}">
                <a16:creationId xmlns:a16="http://schemas.microsoft.com/office/drawing/2014/main" xmlns="" id="{65A54ED9-2485-4C69-BB85-5D76F3A6F319}"/>
              </a:ext>
            </a:extLst>
          </p:cNvPr>
          <p:cNvSpPr txBox="1"/>
          <p:nvPr/>
        </p:nvSpPr>
        <p:spPr>
          <a:xfrm>
            <a:off x="7447280" y="4673600"/>
            <a:ext cx="4135120" cy="1200329"/>
          </a:xfrm>
          <a:prstGeom prst="rect">
            <a:avLst/>
          </a:prstGeom>
          <a:noFill/>
        </p:spPr>
        <p:txBody>
          <a:bodyPr wrap="square" rtlCol="0">
            <a:spAutoFit/>
          </a:bodyPr>
          <a:lstStyle/>
          <a:p>
            <a:r>
              <a:rPr lang="en-IN" dirty="0">
                <a:latin typeface="Rockwell Condensed" panose="02060603050405020104" pitchFamily="18" charset="0"/>
              </a:rPr>
              <a:t>MESSI SCORES MORE GOAL WHEN ASSISTED THAN RONALDO SCORES WHEN HE IS ASSISTED.</a:t>
            </a:r>
          </a:p>
          <a:p>
            <a:endParaRPr lang="en-IN" dirty="0">
              <a:latin typeface="Rockwell Condensed" panose="02060603050405020104" pitchFamily="18" charset="0"/>
            </a:endParaRPr>
          </a:p>
          <a:p>
            <a:r>
              <a:rPr lang="en-IN" dirty="0">
                <a:latin typeface="Rockwell Condensed" panose="02060603050405020104" pitchFamily="18" charset="0"/>
              </a:rPr>
              <a:t>RONALDO SCORES MORE SOLO GOALS THAN MESSI.</a:t>
            </a:r>
          </a:p>
        </p:txBody>
      </p:sp>
      <p:pic>
        <p:nvPicPr>
          <p:cNvPr id="4" name="Picture 3">
            <a:extLst>
              <a:ext uri="{FF2B5EF4-FFF2-40B4-BE49-F238E27FC236}">
                <a16:creationId xmlns:a16="http://schemas.microsoft.com/office/drawing/2014/main" xmlns="" id="{3494143F-9D1F-40B6-B065-8DF20E249C5E}"/>
              </a:ext>
            </a:extLst>
          </p:cNvPr>
          <p:cNvPicPr>
            <a:picLocks noChangeAspect="1"/>
          </p:cNvPicPr>
          <p:nvPr/>
        </p:nvPicPr>
        <p:blipFill rotWithShape="1">
          <a:blip r:embed="rId3"/>
          <a:srcRect l="21333" t="22429" r="27250" b="24296"/>
          <a:stretch/>
        </p:blipFill>
        <p:spPr>
          <a:xfrm>
            <a:off x="321564" y="2062480"/>
            <a:ext cx="11548872" cy="4543846"/>
          </a:xfrm>
          <a:prstGeom prst="rect">
            <a:avLst/>
          </a:prstGeom>
        </p:spPr>
      </p:pic>
      <p:sp>
        <p:nvSpPr>
          <p:cNvPr id="10" name="TextBox 9">
            <a:extLst>
              <a:ext uri="{FF2B5EF4-FFF2-40B4-BE49-F238E27FC236}">
                <a16:creationId xmlns:a16="http://schemas.microsoft.com/office/drawing/2014/main" xmlns="" id="{32021AEC-3E53-4771-B87E-B311FEAB16A0}"/>
              </a:ext>
            </a:extLst>
          </p:cNvPr>
          <p:cNvSpPr txBox="1"/>
          <p:nvPr/>
        </p:nvSpPr>
        <p:spPr>
          <a:xfrm>
            <a:off x="8950960" y="2098763"/>
            <a:ext cx="2822448" cy="4524315"/>
          </a:xfrm>
          <a:prstGeom prst="rect">
            <a:avLst/>
          </a:prstGeom>
          <a:noFill/>
        </p:spPr>
        <p:txBody>
          <a:bodyPr wrap="square" rtlCol="0">
            <a:spAutoFit/>
          </a:bodyPr>
          <a:lstStyle/>
          <a:p>
            <a:r>
              <a:rPr lang="en-IN" dirty="0">
                <a:latin typeface="Rockwell Condensed" panose="02060603050405020104" pitchFamily="18" charset="0"/>
              </a:rPr>
              <a:t>MESSI HAS THE MOST NUMBER OF LEFT FOOT SHOTS</a:t>
            </a:r>
          </a:p>
          <a:p>
            <a:endParaRPr lang="en-IN" dirty="0">
              <a:latin typeface="Rockwell Condensed" panose="02060603050405020104" pitchFamily="18" charset="0"/>
            </a:endParaRPr>
          </a:p>
          <a:p>
            <a:r>
              <a:rPr lang="en-IN" dirty="0">
                <a:latin typeface="Rockwell Condensed" panose="02060603050405020104" pitchFamily="18" charset="0"/>
              </a:rPr>
              <a:t>RONALDO HAS THE MOST NUMBER OF RIGHT FOOT SHOTS</a:t>
            </a:r>
          </a:p>
          <a:p>
            <a:endParaRPr lang="en-IN" dirty="0">
              <a:latin typeface="Rockwell Condensed" panose="02060603050405020104" pitchFamily="18" charset="0"/>
            </a:endParaRPr>
          </a:p>
          <a:p>
            <a:r>
              <a:rPr lang="en-IN" dirty="0">
                <a:latin typeface="Rockwell Condensed" panose="02060603050405020104" pitchFamily="18" charset="0"/>
              </a:rPr>
              <a:t>RONALDO LEADS IN TAP-IN, HEADER, PENALTY,  LONG DISTANCE KICK KIND OF GOALS.</a:t>
            </a:r>
          </a:p>
          <a:p>
            <a:endParaRPr lang="en-IN" dirty="0">
              <a:latin typeface="Rockwell Condensed" panose="02060603050405020104" pitchFamily="18" charset="0"/>
            </a:endParaRPr>
          </a:p>
          <a:p>
            <a:r>
              <a:rPr lang="en-IN" dirty="0">
                <a:latin typeface="Rockwell Condensed" panose="02060603050405020104" pitchFamily="18" charset="0"/>
              </a:rPr>
              <a:t>MESSI LEADS IN DIRECT FREE KICK, PENALTY REBOUNDS, SOLO RUN, DEFLECTION SHOTS AND CHEST SHOT KIND OF GOALS</a:t>
            </a:r>
          </a:p>
          <a:p>
            <a:endParaRPr lang="en-IN" dirty="0">
              <a:latin typeface="Rockwell Condensed" panose="02060603050405020104" pitchFamily="18" charset="0"/>
            </a:endParaRPr>
          </a:p>
          <a:p>
            <a:endParaRPr lang="en-IN" dirty="0">
              <a:latin typeface="Rockwell Condensed" panose="02060603050405020104" pitchFamily="18" charset="0"/>
            </a:endParaRPr>
          </a:p>
        </p:txBody>
      </p:sp>
    </p:spTree>
    <p:extLst>
      <p:ext uri="{BB962C8B-B14F-4D97-AF65-F5344CB8AC3E}">
        <p14:creationId xmlns:p14="http://schemas.microsoft.com/office/powerpoint/2010/main" xmlns="" val="1871023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ASSIST PLAYER COMPARISON</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923330"/>
          </a:xfrm>
          <a:prstGeom prst="rect">
            <a:avLst/>
          </a:prstGeom>
          <a:noFill/>
        </p:spPr>
        <p:txBody>
          <a:bodyPr wrap="square" rtlCol="0">
            <a:spAutoFit/>
          </a:bodyPr>
          <a:lstStyle/>
          <a:p>
            <a:r>
              <a:rPr lang="en-IN" dirty="0"/>
              <a:t>RONALDO HAS MORE GOALS(HOME AND AWAY) THAN MESSI IN CHAMPIONS LEAGUE.</a:t>
            </a:r>
          </a:p>
        </p:txBody>
      </p:sp>
      <p:sp>
        <p:nvSpPr>
          <p:cNvPr id="9" name="TextBox 8">
            <a:extLst>
              <a:ext uri="{FF2B5EF4-FFF2-40B4-BE49-F238E27FC236}">
                <a16:creationId xmlns:a16="http://schemas.microsoft.com/office/drawing/2014/main" xmlns="" id="{65A54ED9-2485-4C69-BB85-5D76F3A6F319}"/>
              </a:ext>
            </a:extLst>
          </p:cNvPr>
          <p:cNvSpPr txBox="1"/>
          <p:nvPr/>
        </p:nvSpPr>
        <p:spPr>
          <a:xfrm>
            <a:off x="7447280" y="4673600"/>
            <a:ext cx="4135120" cy="1200329"/>
          </a:xfrm>
          <a:prstGeom prst="rect">
            <a:avLst/>
          </a:prstGeom>
          <a:noFill/>
        </p:spPr>
        <p:txBody>
          <a:bodyPr wrap="square" rtlCol="0">
            <a:spAutoFit/>
          </a:bodyPr>
          <a:lstStyle/>
          <a:p>
            <a:r>
              <a:rPr lang="en-IN" dirty="0">
                <a:latin typeface="Rockwell Condensed" panose="02060603050405020104" pitchFamily="18" charset="0"/>
              </a:rPr>
              <a:t>MESSI SCORES MORE GOAL WHEN ASSISTED THAN RONALDO SCORES WHEN HE IS ASSISTED.</a:t>
            </a:r>
          </a:p>
          <a:p>
            <a:endParaRPr lang="en-IN" dirty="0">
              <a:latin typeface="Rockwell Condensed" panose="02060603050405020104" pitchFamily="18" charset="0"/>
            </a:endParaRPr>
          </a:p>
          <a:p>
            <a:r>
              <a:rPr lang="en-IN" dirty="0">
                <a:latin typeface="Rockwell Condensed" panose="02060603050405020104" pitchFamily="18" charset="0"/>
              </a:rPr>
              <a:t>RONALDO SCORES MORE SOLO GOALS THAN MESSI.</a:t>
            </a:r>
          </a:p>
        </p:txBody>
      </p:sp>
      <p:sp>
        <p:nvSpPr>
          <p:cNvPr id="10" name="TextBox 9">
            <a:extLst>
              <a:ext uri="{FF2B5EF4-FFF2-40B4-BE49-F238E27FC236}">
                <a16:creationId xmlns:a16="http://schemas.microsoft.com/office/drawing/2014/main" xmlns="" id="{32021AEC-3E53-4771-B87E-B311FEAB16A0}"/>
              </a:ext>
            </a:extLst>
          </p:cNvPr>
          <p:cNvSpPr txBox="1"/>
          <p:nvPr/>
        </p:nvSpPr>
        <p:spPr>
          <a:xfrm>
            <a:off x="8950960" y="2098763"/>
            <a:ext cx="2822448" cy="4524315"/>
          </a:xfrm>
          <a:prstGeom prst="rect">
            <a:avLst/>
          </a:prstGeom>
          <a:noFill/>
        </p:spPr>
        <p:txBody>
          <a:bodyPr wrap="square" rtlCol="0">
            <a:spAutoFit/>
          </a:bodyPr>
          <a:lstStyle/>
          <a:p>
            <a:r>
              <a:rPr lang="en-IN" dirty="0">
                <a:latin typeface="Rockwell Condensed" panose="02060603050405020104" pitchFamily="18" charset="0"/>
              </a:rPr>
              <a:t>MESSI HAS THE MOST NUMBER OF LEFT FOOT SHOTS</a:t>
            </a:r>
          </a:p>
          <a:p>
            <a:endParaRPr lang="en-IN" dirty="0">
              <a:latin typeface="Rockwell Condensed" panose="02060603050405020104" pitchFamily="18" charset="0"/>
            </a:endParaRPr>
          </a:p>
          <a:p>
            <a:r>
              <a:rPr lang="en-IN" dirty="0">
                <a:latin typeface="Rockwell Condensed" panose="02060603050405020104" pitchFamily="18" charset="0"/>
              </a:rPr>
              <a:t>RONALOD HAS THE MOST NUMBER OF RIGHT FOOT SHOTS</a:t>
            </a:r>
          </a:p>
          <a:p>
            <a:endParaRPr lang="en-IN" dirty="0">
              <a:latin typeface="Rockwell Condensed" panose="02060603050405020104" pitchFamily="18" charset="0"/>
            </a:endParaRPr>
          </a:p>
          <a:p>
            <a:r>
              <a:rPr lang="en-IN" dirty="0">
                <a:latin typeface="Rockwell Condensed" panose="02060603050405020104" pitchFamily="18" charset="0"/>
              </a:rPr>
              <a:t>RONALDO LEADS IN TAP-IN, HEADER, PENALTY,  LONG DISTANCE KICK KIND OF GOALS.</a:t>
            </a:r>
          </a:p>
          <a:p>
            <a:endParaRPr lang="en-IN" dirty="0">
              <a:latin typeface="Rockwell Condensed" panose="02060603050405020104" pitchFamily="18" charset="0"/>
            </a:endParaRPr>
          </a:p>
          <a:p>
            <a:r>
              <a:rPr lang="en-IN" dirty="0">
                <a:latin typeface="Rockwell Condensed" panose="02060603050405020104" pitchFamily="18" charset="0"/>
              </a:rPr>
              <a:t>MESSI LEADS IN DIRECT FREE KICK, PENALTY REBOUNDS, SOLO RUN, DEFLECTION SHOTS AND CHEST SHOT KIND OF GOALS</a:t>
            </a:r>
          </a:p>
          <a:p>
            <a:endParaRPr lang="en-IN" dirty="0">
              <a:latin typeface="Rockwell Condensed" panose="02060603050405020104" pitchFamily="18" charset="0"/>
            </a:endParaRPr>
          </a:p>
          <a:p>
            <a:endParaRPr lang="en-IN" dirty="0">
              <a:latin typeface="Rockwell Condensed" panose="02060603050405020104" pitchFamily="18" charset="0"/>
            </a:endParaRPr>
          </a:p>
        </p:txBody>
      </p:sp>
      <p:pic>
        <p:nvPicPr>
          <p:cNvPr id="5" name="Picture 4">
            <a:extLst>
              <a:ext uri="{FF2B5EF4-FFF2-40B4-BE49-F238E27FC236}">
                <a16:creationId xmlns:a16="http://schemas.microsoft.com/office/drawing/2014/main" xmlns="" id="{34240C55-D4F1-4FB4-9277-14B5219009E5}"/>
              </a:ext>
            </a:extLst>
          </p:cNvPr>
          <p:cNvPicPr>
            <a:picLocks noChangeAspect="1"/>
          </p:cNvPicPr>
          <p:nvPr/>
        </p:nvPicPr>
        <p:blipFill rotWithShape="1">
          <a:blip r:embed="rId3"/>
          <a:srcRect l="14420" t="20345" r="14420" b="44462"/>
          <a:stretch/>
        </p:blipFill>
        <p:spPr>
          <a:xfrm>
            <a:off x="321564" y="2067836"/>
            <a:ext cx="11548872" cy="4404083"/>
          </a:xfrm>
          <a:prstGeom prst="rect">
            <a:avLst/>
          </a:prstGeom>
        </p:spPr>
      </p:pic>
    </p:spTree>
    <p:extLst>
      <p:ext uri="{BB962C8B-B14F-4D97-AF65-F5344CB8AC3E}">
        <p14:creationId xmlns:p14="http://schemas.microsoft.com/office/powerpoint/2010/main" xmlns="" val="1446548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ASSIST PLAYER COMPARISON</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II</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923330"/>
          </a:xfrm>
          <a:prstGeom prst="rect">
            <a:avLst/>
          </a:prstGeom>
          <a:noFill/>
        </p:spPr>
        <p:txBody>
          <a:bodyPr wrap="square" rtlCol="0">
            <a:spAutoFit/>
          </a:bodyPr>
          <a:lstStyle/>
          <a:p>
            <a:r>
              <a:rPr lang="en-IN" dirty="0"/>
              <a:t>RONALDO HAS MORE GOALS(HOME AND AWAY) THAN MESSI IN CHAMPIONS LEAGUE.</a:t>
            </a:r>
          </a:p>
        </p:txBody>
      </p:sp>
      <p:sp>
        <p:nvSpPr>
          <p:cNvPr id="9" name="TextBox 8">
            <a:extLst>
              <a:ext uri="{FF2B5EF4-FFF2-40B4-BE49-F238E27FC236}">
                <a16:creationId xmlns:a16="http://schemas.microsoft.com/office/drawing/2014/main" xmlns="" id="{65A54ED9-2485-4C69-BB85-5D76F3A6F319}"/>
              </a:ext>
            </a:extLst>
          </p:cNvPr>
          <p:cNvSpPr txBox="1"/>
          <p:nvPr/>
        </p:nvSpPr>
        <p:spPr>
          <a:xfrm>
            <a:off x="7447280" y="4673600"/>
            <a:ext cx="4135120" cy="1200329"/>
          </a:xfrm>
          <a:prstGeom prst="rect">
            <a:avLst/>
          </a:prstGeom>
          <a:noFill/>
        </p:spPr>
        <p:txBody>
          <a:bodyPr wrap="square" rtlCol="0">
            <a:spAutoFit/>
          </a:bodyPr>
          <a:lstStyle/>
          <a:p>
            <a:r>
              <a:rPr lang="en-IN" dirty="0">
                <a:latin typeface="Rockwell Condensed" panose="02060603050405020104" pitchFamily="18" charset="0"/>
              </a:rPr>
              <a:t>MESSI SCORES MORE GOAL WHEN ASSISTED THAN RONALDO SCORES WHEN HE IS ASSISTED.</a:t>
            </a:r>
          </a:p>
          <a:p>
            <a:endParaRPr lang="en-IN" dirty="0">
              <a:latin typeface="Rockwell Condensed" panose="02060603050405020104" pitchFamily="18" charset="0"/>
            </a:endParaRPr>
          </a:p>
          <a:p>
            <a:r>
              <a:rPr lang="en-IN" dirty="0">
                <a:latin typeface="Rockwell Condensed" panose="02060603050405020104" pitchFamily="18" charset="0"/>
              </a:rPr>
              <a:t>RONALDO SCORES MORE SOLO GOALS THAN MESSI.</a:t>
            </a:r>
          </a:p>
        </p:txBody>
      </p:sp>
      <p:sp>
        <p:nvSpPr>
          <p:cNvPr id="10" name="TextBox 9">
            <a:extLst>
              <a:ext uri="{FF2B5EF4-FFF2-40B4-BE49-F238E27FC236}">
                <a16:creationId xmlns:a16="http://schemas.microsoft.com/office/drawing/2014/main" xmlns="" id="{32021AEC-3E53-4771-B87E-B311FEAB16A0}"/>
              </a:ext>
            </a:extLst>
          </p:cNvPr>
          <p:cNvSpPr txBox="1"/>
          <p:nvPr/>
        </p:nvSpPr>
        <p:spPr>
          <a:xfrm>
            <a:off x="8950960" y="2098763"/>
            <a:ext cx="2822448" cy="4524315"/>
          </a:xfrm>
          <a:prstGeom prst="rect">
            <a:avLst/>
          </a:prstGeom>
          <a:noFill/>
        </p:spPr>
        <p:txBody>
          <a:bodyPr wrap="square" rtlCol="0">
            <a:spAutoFit/>
          </a:bodyPr>
          <a:lstStyle/>
          <a:p>
            <a:r>
              <a:rPr lang="en-IN" dirty="0">
                <a:latin typeface="Rockwell Condensed" panose="02060603050405020104" pitchFamily="18" charset="0"/>
              </a:rPr>
              <a:t>MESSI HAS THE MOST NUMBER OF LEFT FOOT SHOTS</a:t>
            </a:r>
          </a:p>
          <a:p>
            <a:endParaRPr lang="en-IN" dirty="0">
              <a:latin typeface="Rockwell Condensed" panose="02060603050405020104" pitchFamily="18" charset="0"/>
            </a:endParaRPr>
          </a:p>
          <a:p>
            <a:r>
              <a:rPr lang="en-IN" dirty="0">
                <a:latin typeface="Rockwell Condensed" panose="02060603050405020104" pitchFamily="18" charset="0"/>
              </a:rPr>
              <a:t>RONALOD HAS THE MOST NUMBER OF RIGHT FOOT SHOTS</a:t>
            </a:r>
          </a:p>
          <a:p>
            <a:endParaRPr lang="en-IN" dirty="0">
              <a:latin typeface="Rockwell Condensed" panose="02060603050405020104" pitchFamily="18" charset="0"/>
            </a:endParaRPr>
          </a:p>
          <a:p>
            <a:r>
              <a:rPr lang="en-IN" dirty="0">
                <a:latin typeface="Rockwell Condensed" panose="02060603050405020104" pitchFamily="18" charset="0"/>
              </a:rPr>
              <a:t>RONALDO LEADS IN TAP-IN, HEADER, PENALTY,  LONG DISTANCE KICK KIND OF GOALS.</a:t>
            </a:r>
          </a:p>
          <a:p>
            <a:endParaRPr lang="en-IN" dirty="0">
              <a:latin typeface="Rockwell Condensed" panose="02060603050405020104" pitchFamily="18" charset="0"/>
            </a:endParaRPr>
          </a:p>
          <a:p>
            <a:r>
              <a:rPr lang="en-IN" dirty="0">
                <a:latin typeface="Rockwell Condensed" panose="02060603050405020104" pitchFamily="18" charset="0"/>
              </a:rPr>
              <a:t>MESSI LEADS IN DIRECT FREE KICK, PENALTY REBOUNDS, SOLO RUN, DEFLECTION SHOTS AND CHEST SHOT KIND OF GOALS</a:t>
            </a:r>
          </a:p>
          <a:p>
            <a:endParaRPr lang="en-IN" dirty="0">
              <a:latin typeface="Rockwell Condensed" panose="02060603050405020104" pitchFamily="18" charset="0"/>
            </a:endParaRPr>
          </a:p>
          <a:p>
            <a:endParaRPr lang="en-IN" dirty="0">
              <a:latin typeface="Rockwell Condensed" panose="02060603050405020104" pitchFamily="18" charset="0"/>
            </a:endParaRPr>
          </a:p>
        </p:txBody>
      </p:sp>
      <p:pic>
        <p:nvPicPr>
          <p:cNvPr id="11" name="Picture 10">
            <a:extLst>
              <a:ext uri="{FF2B5EF4-FFF2-40B4-BE49-F238E27FC236}">
                <a16:creationId xmlns:a16="http://schemas.microsoft.com/office/drawing/2014/main" xmlns="" id="{78D4D374-0EFF-4580-BD7F-CFB864909DA5}"/>
              </a:ext>
            </a:extLst>
          </p:cNvPr>
          <p:cNvPicPr>
            <a:picLocks noChangeAspect="1"/>
          </p:cNvPicPr>
          <p:nvPr/>
        </p:nvPicPr>
        <p:blipFill rotWithShape="1">
          <a:blip r:embed="rId3"/>
          <a:srcRect l="19658" t="14350" r="14420" b="20345"/>
          <a:stretch/>
        </p:blipFill>
        <p:spPr>
          <a:xfrm>
            <a:off x="321564" y="2093837"/>
            <a:ext cx="11548872" cy="4478655"/>
          </a:xfrm>
          <a:prstGeom prst="rect">
            <a:avLst/>
          </a:prstGeom>
        </p:spPr>
      </p:pic>
      <p:sp>
        <p:nvSpPr>
          <p:cNvPr id="12" name="TextBox 11">
            <a:extLst>
              <a:ext uri="{FF2B5EF4-FFF2-40B4-BE49-F238E27FC236}">
                <a16:creationId xmlns:a16="http://schemas.microsoft.com/office/drawing/2014/main" xmlns="" id="{A2984AC0-C1A0-437B-9AD3-C9EC1FA41A86}"/>
              </a:ext>
            </a:extLst>
          </p:cNvPr>
          <p:cNvSpPr txBox="1"/>
          <p:nvPr/>
        </p:nvSpPr>
        <p:spPr>
          <a:xfrm>
            <a:off x="9936480" y="2275840"/>
            <a:ext cx="1836928" cy="3785652"/>
          </a:xfrm>
          <a:prstGeom prst="rect">
            <a:avLst/>
          </a:prstGeom>
          <a:noFill/>
        </p:spPr>
        <p:txBody>
          <a:bodyPr wrap="square" rtlCol="0">
            <a:spAutoFit/>
          </a:bodyPr>
          <a:lstStyle/>
          <a:p>
            <a:r>
              <a:rPr lang="en-IN" sz="1600" dirty="0">
                <a:latin typeface="Rockwell Condensed" panose="02060603050405020104" pitchFamily="18" charset="0"/>
              </a:rPr>
              <a:t>KARIM BENZEMA IS THE LEADING ASSIST MAKER FOR RONALDO</a:t>
            </a:r>
          </a:p>
          <a:p>
            <a:endParaRPr lang="en-IN" sz="1600" dirty="0">
              <a:latin typeface="Rockwell Condensed" panose="02060603050405020104" pitchFamily="18" charset="0"/>
            </a:endParaRPr>
          </a:p>
          <a:p>
            <a:r>
              <a:rPr lang="en-IN" sz="1600" dirty="0">
                <a:latin typeface="Rockwell Condensed" panose="02060603050405020104" pitchFamily="18" charset="0"/>
              </a:rPr>
              <a:t>LUIS SUARAZ IS THE LEADING ASSIST MAKER FOR MESSI</a:t>
            </a:r>
          </a:p>
          <a:p>
            <a:endParaRPr lang="en-IN" sz="1600" dirty="0">
              <a:latin typeface="Rockwell Condensed" panose="02060603050405020104" pitchFamily="18" charset="0"/>
            </a:endParaRPr>
          </a:p>
          <a:p>
            <a:r>
              <a:rPr lang="en-IN" sz="1600" dirty="0">
                <a:latin typeface="Rockwell Condensed" panose="02060603050405020104" pitchFamily="18" charset="0"/>
              </a:rPr>
              <a:t>DANIEL CARVAJAL IS THE LEAST ASSIST MAKER FOR RONALDO</a:t>
            </a:r>
          </a:p>
          <a:p>
            <a:endParaRPr lang="en-IN" sz="1600" dirty="0">
              <a:latin typeface="Rockwell Condensed" panose="02060603050405020104" pitchFamily="18" charset="0"/>
            </a:endParaRPr>
          </a:p>
          <a:p>
            <a:r>
              <a:rPr lang="en-IN" sz="1600" dirty="0">
                <a:latin typeface="Rockwell Condensed" panose="02060603050405020104" pitchFamily="18" charset="0"/>
              </a:rPr>
              <a:t>SERGIO BUSQUETS IS THE LEAST ASSIST MAKER FOR MESSI</a:t>
            </a:r>
          </a:p>
        </p:txBody>
      </p:sp>
    </p:spTree>
    <p:extLst>
      <p:ext uri="{BB962C8B-B14F-4D97-AF65-F5344CB8AC3E}">
        <p14:creationId xmlns:p14="http://schemas.microsoft.com/office/powerpoint/2010/main" xmlns="" val="4187669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FAVOURITE OPPONENT</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923330"/>
          </a:xfrm>
          <a:prstGeom prst="rect">
            <a:avLst/>
          </a:prstGeom>
          <a:noFill/>
        </p:spPr>
        <p:txBody>
          <a:bodyPr wrap="square" rtlCol="0">
            <a:spAutoFit/>
          </a:bodyPr>
          <a:lstStyle/>
          <a:p>
            <a:r>
              <a:rPr lang="en-IN" dirty="0"/>
              <a:t>RONALDO HAS MORE GOALS(HOME AND AWAY) THAN MESSI IN CHAMPIONS LEAGUE.</a:t>
            </a:r>
          </a:p>
        </p:txBody>
      </p:sp>
      <p:sp>
        <p:nvSpPr>
          <p:cNvPr id="9" name="TextBox 8">
            <a:extLst>
              <a:ext uri="{FF2B5EF4-FFF2-40B4-BE49-F238E27FC236}">
                <a16:creationId xmlns:a16="http://schemas.microsoft.com/office/drawing/2014/main" xmlns="" id="{65A54ED9-2485-4C69-BB85-5D76F3A6F319}"/>
              </a:ext>
            </a:extLst>
          </p:cNvPr>
          <p:cNvSpPr txBox="1"/>
          <p:nvPr/>
        </p:nvSpPr>
        <p:spPr>
          <a:xfrm>
            <a:off x="7447280" y="4673600"/>
            <a:ext cx="4135120" cy="1200329"/>
          </a:xfrm>
          <a:prstGeom prst="rect">
            <a:avLst/>
          </a:prstGeom>
          <a:noFill/>
        </p:spPr>
        <p:txBody>
          <a:bodyPr wrap="square" rtlCol="0">
            <a:spAutoFit/>
          </a:bodyPr>
          <a:lstStyle/>
          <a:p>
            <a:r>
              <a:rPr lang="en-IN" dirty="0">
                <a:latin typeface="Rockwell Condensed" panose="02060603050405020104" pitchFamily="18" charset="0"/>
              </a:rPr>
              <a:t>MESSI SCORES MORE GOAL WHEN ASSISTED THAN RONALDO SCORES WHEN HE IS ASSISTED.</a:t>
            </a:r>
          </a:p>
          <a:p>
            <a:endParaRPr lang="en-IN" dirty="0">
              <a:latin typeface="Rockwell Condensed" panose="02060603050405020104" pitchFamily="18" charset="0"/>
            </a:endParaRPr>
          </a:p>
          <a:p>
            <a:r>
              <a:rPr lang="en-IN" dirty="0">
                <a:latin typeface="Rockwell Condensed" panose="02060603050405020104" pitchFamily="18" charset="0"/>
              </a:rPr>
              <a:t>RONALDO SCORES MORE SOLO GOALS THAN MESSI.</a:t>
            </a:r>
          </a:p>
        </p:txBody>
      </p:sp>
      <p:sp>
        <p:nvSpPr>
          <p:cNvPr id="12" name="TextBox 11">
            <a:extLst>
              <a:ext uri="{FF2B5EF4-FFF2-40B4-BE49-F238E27FC236}">
                <a16:creationId xmlns:a16="http://schemas.microsoft.com/office/drawing/2014/main" xmlns="" id="{A2984AC0-C1A0-437B-9AD3-C9EC1FA41A86}"/>
              </a:ext>
            </a:extLst>
          </p:cNvPr>
          <p:cNvSpPr txBox="1"/>
          <p:nvPr/>
        </p:nvSpPr>
        <p:spPr>
          <a:xfrm>
            <a:off x="9936480" y="2275840"/>
            <a:ext cx="1836928" cy="3785652"/>
          </a:xfrm>
          <a:prstGeom prst="rect">
            <a:avLst/>
          </a:prstGeom>
          <a:noFill/>
        </p:spPr>
        <p:txBody>
          <a:bodyPr wrap="square" rtlCol="0">
            <a:spAutoFit/>
          </a:bodyPr>
          <a:lstStyle/>
          <a:p>
            <a:r>
              <a:rPr lang="en-IN" sz="1600" dirty="0">
                <a:latin typeface="Rockwell Condensed" panose="02060603050405020104" pitchFamily="18" charset="0"/>
              </a:rPr>
              <a:t>KARIM BENZEMA IS THE LEADING ASSIST MAKER FOR RONALDO</a:t>
            </a:r>
          </a:p>
          <a:p>
            <a:endParaRPr lang="en-IN" sz="1600" dirty="0">
              <a:latin typeface="Rockwell Condensed" panose="02060603050405020104" pitchFamily="18" charset="0"/>
            </a:endParaRPr>
          </a:p>
          <a:p>
            <a:r>
              <a:rPr lang="en-IN" sz="1600" dirty="0">
                <a:latin typeface="Rockwell Condensed" panose="02060603050405020104" pitchFamily="18" charset="0"/>
              </a:rPr>
              <a:t>LUIS SUARAZ IS THE LEADING ASSIST MAKER FOR MESSI</a:t>
            </a:r>
          </a:p>
          <a:p>
            <a:endParaRPr lang="en-IN" sz="1600" dirty="0">
              <a:latin typeface="Rockwell Condensed" panose="02060603050405020104" pitchFamily="18" charset="0"/>
            </a:endParaRPr>
          </a:p>
          <a:p>
            <a:r>
              <a:rPr lang="en-IN" sz="1600" dirty="0">
                <a:latin typeface="Rockwell Condensed" panose="02060603050405020104" pitchFamily="18" charset="0"/>
              </a:rPr>
              <a:t>DANIEL CARVAJAL IS THE LEAST ASSIST MAKER FOR RONALDO</a:t>
            </a:r>
          </a:p>
          <a:p>
            <a:endParaRPr lang="en-IN" sz="1600" dirty="0">
              <a:latin typeface="Rockwell Condensed" panose="02060603050405020104" pitchFamily="18" charset="0"/>
            </a:endParaRPr>
          </a:p>
          <a:p>
            <a:r>
              <a:rPr lang="en-IN" sz="1600" dirty="0">
                <a:latin typeface="Rockwell Condensed" panose="02060603050405020104" pitchFamily="18" charset="0"/>
              </a:rPr>
              <a:t>SERGIO BUSQUETS IS THE LEAST ASSIST MAKER FOR MESSI</a:t>
            </a:r>
          </a:p>
        </p:txBody>
      </p:sp>
      <p:pic>
        <p:nvPicPr>
          <p:cNvPr id="4" name="Picture 3">
            <a:extLst>
              <a:ext uri="{FF2B5EF4-FFF2-40B4-BE49-F238E27FC236}">
                <a16:creationId xmlns:a16="http://schemas.microsoft.com/office/drawing/2014/main" xmlns="" id="{1A4ED05E-41F6-42C2-A342-70ACEA610346}"/>
              </a:ext>
            </a:extLst>
          </p:cNvPr>
          <p:cNvPicPr>
            <a:picLocks noChangeAspect="1"/>
          </p:cNvPicPr>
          <p:nvPr/>
        </p:nvPicPr>
        <p:blipFill rotWithShape="1">
          <a:blip r:embed="rId3"/>
          <a:srcRect l="15083" t="24148" r="15666" b="42609"/>
          <a:stretch/>
        </p:blipFill>
        <p:spPr>
          <a:xfrm>
            <a:off x="321564" y="2248598"/>
            <a:ext cx="11548872" cy="4263962"/>
          </a:xfrm>
          <a:prstGeom prst="rect">
            <a:avLst/>
          </a:prstGeom>
        </p:spPr>
      </p:pic>
    </p:spTree>
    <p:extLst>
      <p:ext uri="{BB962C8B-B14F-4D97-AF65-F5344CB8AC3E}">
        <p14:creationId xmlns:p14="http://schemas.microsoft.com/office/powerpoint/2010/main" xmlns="" val="1778970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71CFE9EA-50D8-4028-BE42-DC2D813BE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F48490F-4EA4-4495-B93B-D9805EEEC626}"/>
              </a:ext>
            </a:extLst>
          </p:cNvPr>
          <p:cNvSpPr>
            <a:spLocks noGrp="1"/>
          </p:cNvSpPr>
          <p:nvPr>
            <p:ph type="ctrTitle"/>
          </p:nvPr>
        </p:nvSpPr>
        <p:spPr>
          <a:xfrm>
            <a:off x="4379976" y="251673"/>
            <a:ext cx="6976872" cy="1286467"/>
          </a:xfrm>
        </p:spPr>
        <p:txBody>
          <a:bodyPr anchor="ctr">
            <a:normAutofit/>
          </a:bodyPr>
          <a:lstStyle/>
          <a:p>
            <a:pPr algn="l"/>
            <a:r>
              <a:rPr lang="en-IN" sz="2600" dirty="0">
                <a:solidFill>
                  <a:schemeClr val="bg1"/>
                </a:solidFill>
                <a:latin typeface="Rockwell Condensed" panose="02060603050405020104" pitchFamily="18" charset="0"/>
              </a:rPr>
              <a:t>FAVOURITE OPPONENT</a:t>
            </a:r>
            <a:br>
              <a:rPr lang="en-IN" sz="2600" dirty="0">
                <a:solidFill>
                  <a:schemeClr val="bg1"/>
                </a:solidFill>
                <a:latin typeface="Rockwell Condensed" panose="02060603050405020104" pitchFamily="18" charset="0"/>
              </a:rPr>
            </a:br>
            <a:r>
              <a:rPr lang="en-IN" sz="2600" dirty="0">
                <a:solidFill>
                  <a:schemeClr val="bg1"/>
                </a:solidFill>
                <a:latin typeface="Rockwell Condensed" panose="02060603050405020104" pitchFamily="18" charset="0"/>
              </a:rPr>
              <a:t>PART - II</a:t>
            </a:r>
          </a:p>
        </p:txBody>
      </p:sp>
      <p:cxnSp>
        <p:nvCxnSpPr>
          <p:cNvPr id="36" name="Straight Connector 35">
            <a:extLst>
              <a:ext uri="{FF2B5EF4-FFF2-40B4-BE49-F238E27FC236}">
                <a16:creationId xmlns:a16="http://schemas.microsoft.com/office/drawing/2014/main" xmlns="" id="{9A218DD6-0CC7-465B-B80F-747F97B4021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50A637F-D1A8-48A9-A30F-03DD7E7C2B0E}"/>
              </a:ext>
            </a:extLst>
          </p:cNvPr>
          <p:cNvSpPr/>
          <p:nvPr/>
        </p:nvSpPr>
        <p:spPr>
          <a:xfrm>
            <a:off x="638629" y="2098763"/>
            <a:ext cx="9795328" cy="369332"/>
          </a:xfrm>
          <a:prstGeom prst="rect">
            <a:avLst/>
          </a:prstGeom>
        </p:spPr>
        <p:txBody>
          <a:bodyPr wrap="square">
            <a:spAutoFit/>
          </a:bodyPr>
          <a:lstStyle/>
          <a:p>
            <a:endParaRPr lang="en-US" b="1" i="0" dirty="0">
              <a:solidFill>
                <a:schemeClr val="bg1"/>
              </a:solidFill>
              <a:effectLst/>
              <a:latin typeface="Helvetica Neue"/>
            </a:endParaRPr>
          </a:p>
        </p:txBody>
      </p:sp>
      <p:sp>
        <p:nvSpPr>
          <p:cNvPr id="7" name="TextBox 6">
            <a:extLst>
              <a:ext uri="{FF2B5EF4-FFF2-40B4-BE49-F238E27FC236}">
                <a16:creationId xmlns:a16="http://schemas.microsoft.com/office/drawing/2014/main" xmlns="" id="{CBCF86A9-EF5E-4DEF-8AE3-C39FBBD5F358}"/>
              </a:ext>
            </a:extLst>
          </p:cNvPr>
          <p:cNvSpPr txBox="1"/>
          <p:nvPr/>
        </p:nvSpPr>
        <p:spPr>
          <a:xfrm>
            <a:off x="7447280" y="4795520"/>
            <a:ext cx="3818128" cy="1200329"/>
          </a:xfrm>
          <a:prstGeom prst="rect">
            <a:avLst/>
          </a:prstGeom>
          <a:noFill/>
        </p:spPr>
        <p:txBody>
          <a:bodyPr wrap="square" rtlCol="0">
            <a:spAutoFit/>
          </a:bodyPr>
          <a:lstStyle/>
          <a:p>
            <a:r>
              <a:rPr lang="en-US" dirty="0">
                <a:latin typeface="Rockwell Condensed" panose="02060603050405020104" pitchFamily="18" charset="0"/>
              </a:rPr>
              <a:t>Ronaldo has scored more goals than Messi away from home, confirming his claim that he derives motivation from the opposite team's fans booing him.</a:t>
            </a:r>
            <a:endParaRPr lang="en-IN" dirty="0">
              <a:latin typeface="Rockwell Condensed" panose="02060603050405020104" pitchFamily="18" charset="0"/>
            </a:endParaRPr>
          </a:p>
        </p:txBody>
      </p:sp>
      <p:sp>
        <p:nvSpPr>
          <p:cNvPr id="6" name="TextBox 5">
            <a:extLst>
              <a:ext uri="{FF2B5EF4-FFF2-40B4-BE49-F238E27FC236}">
                <a16:creationId xmlns:a16="http://schemas.microsoft.com/office/drawing/2014/main" xmlns="" id="{86228D22-46A7-40C1-915B-1615BB9F234B}"/>
              </a:ext>
            </a:extLst>
          </p:cNvPr>
          <p:cNvSpPr txBox="1"/>
          <p:nvPr/>
        </p:nvSpPr>
        <p:spPr>
          <a:xfrm>
            <a:off x="7955280" y="3708400"/>
            <a:ext cx="3474720" cy="1754326"/>
          </a:xfrm>
          <a:prstGeom prst="rect">
            <a:avLst/>
          </a:prstGeom>
          <a:noFill/>
        </p:spPr>
        <p:txBody>
          <a:bodyPr wrap="square" rtlCol="0">
            <a:spAutoFit/>
          </a:bodyPr>
          <a:lstStyle/>
          <a:p>
            <a:r>
              <a:rPr lang="en-IN" dirty="0">
                <a:latin typeface="Rockwell Condensed" panose="02060603050405020104" pitchFamily="18" charset="0"/>
              </a:rPr>
              <a:t>RONALDO SCORES MORE THAN MESSI IN FIRST HALF</a:t>
            </a:r>
          </a:p>
          <a:p>
            <a:r>
              <a:rPr lang="en-IN" dirty="0">
                <a:latin typeface="Rockwell Condensed" panose="02060603050405020104" pitchFamily="18" charset="0"/>
              </a:rPr>
              <a:t>RONALDO AND MESSI SCORE SAME AMOUNT OF GOALS IN THE SECOND HALF</a:t>
            </a:r>
          </a:p>
          <a:p>
            <a:r>
              <a:rPr lang="en-IN" dirty="0">
                <a:latin typeface="Rockwell Condensed" panose="02060603050405020104" pitchFamily="18" charset="0"/>
              </a:rPr>
              <a:t>RONALDO SCORES MORE GOALS THAT MESSI IN EXTRA TIME</a:t>
            </a:r>
          </a:p>
        </p:txBody>
      </p:sp>
      <p:sp>
        <p:nvSpPr>
          <p:cNvPr id="8" name="TextBox 7">
            <a:extLst>
              <a:ext uri="{FF2B5EF4-FFF2-40B4-BE49-F238E27FC236}">
                <a16:creationId xmlns:a16="http://schemas.microsoft.com/office/drawing/2014/main" xmlns="" id="{D229BFA0-4A10-4938-885E-1374CBB4DE0D}"/>
              </a:ext>
            </a:extLst>
          </p:cNvPr>
          <p:cNvSpPr txBox="1"/>
          <p:nvPr/>
        </p:nvSpPr>
        <p:spPr>
          <a:xfrm>
            <a:off x="7843520" y="2885440"/>
            <a:ext cx="3657600" cy="923330"/>
          </a:xfrm>
          <a:prstGeom prst="rect">
            <a:avLst/>
          </a:prstGeom>
          <a:noFill/>
        </p:spPr>
        <p:txBody>
          <a:bodyPr wrap="square" rtlCol="0">
            <a:spAutoFit/>
          </a:bodyPr>
          <a:lstStyle/>
          <a:p>
            <a:r>
              <a:rPr lang="en-IN" dirty="0"/>
              <a:t>RONALDO HAS MORE GOALS(HOME AND AWAY) THAN MESSI IN CHAMPIONS LEAGUE.</a:t>
            </a:r>
          </a:p>
        </p:txBody>
      </p:sp>
      <p:sp>
        <p:nvSpPr>
          <p:cNvPr id="9" name="TextBox 8">
            <a:extLst>
              <a:ext uri="{FF2B5EF4-FFF2-40B4-BE49-F238E27FC236}">
                <a16:creationId xmlns:a16="http://schemas.microsoft.com/office/drawing/2014/main" xmlns="" id="{65A54ED9-2485-4C69-BB85-5D76F3A6F319}"/>
              </a:ext>
            </a:extLst>
          </p:cNvPr>
          <p:cNvSpPr txBox="1"/>
          <p:nvPr/>
        </p:nvSpPr>
        <p:spPr>
          <a:xfrm>
            <a:off x="7447280" y="4673600"/>
            <a:ext cx="4135120" cy="1200329"/>
          </a:xfrm>
          <a:prstGeom prst="rect">
            <a:avLst/>
          </a:prstGeom>
          <a:noFill/>
        </p:spPr>
        <p:txBody>
          <a:bodyPr wrap="square" rtlCol="0">
            <a:spAutoFit/>
          </a:bodyPr>
          <a:lstStyle/>
          <a:p>
            <a:r>
              <a:rPr lang="en-IN" dirty="0">
                <a:latin typeface="Rockwell Condensed" panose="02060603050405020104" pitchFamily="18" charset="0"/>
              </a:rPr>
              <a:t>MESSI SCORES MORE GOAL WHEN ASSISTED THAN RONALDO SCORES WHEN HE IS ASSISTED.</a:t>
            </a:r>
          </a:p>
          <a:p>
            <a:endParaRPr lang="en-IN" dirty="0">
              <a:latin typeface="Rockwell Condensed" panose="02060603050405020104" pitchFamily="18" charset="0"/>
            </a:endParaRPr>
          </a:p>
          <a:p>
            <a:r>
              <a:rPr lang="en-IN" dirty="0">
                <a:latin typeface="Rockwell Condensed" panose="02060603050405020104" pitchFamily="18" charset="0"/>
              </a:rPr>
              <a:t>RONALDO SCORES MORE SOLO GOALS THAN MESSI.</a:t>
            </a:r>
          </a:p>
        </p:txBody>
      </p:sp>
      <p:sp>
        <p:nvSpPr>
          <p:cNvPr id="10" name="TextBox 9">
            <a:extLst>
              <a:ext uri="{FF2B5EF4-FFF2-40B4-BE49-F238E27FC236}">
                <a16:creationId xmlns:a16="http://schemas.microsoft.com/office/drawing/2014/main" xmlns="" id="{32021AEC-3E53-4771-B87E-B311FEAB16A0}"/>
              </a:ext>
            </a:extLst>
          </p:cNvPr>
          <p:cNvSpPr txBox="1"/>
          <p:nvPr/>
        </p:nvSpPr>
        <p:spPr>
          <a:xfrm>
            <a:off x="8950960" y="2098763"/>
            <a:ext cx="2822448" cy="4524315"/>
          </a:xfrm>
          <a:prstGeom prst="rect">
            <a:avLst/>
          </a:prstGeom>
          <a:noFill/>
        </p:spPr>
        <p:txBody>
          <a:bodyPr wrap="square" rtlCol="0">
            <a:spAutoFit/>
          </a:bodyPr>
          <a:lstStyle/>
          <a:p>
            <a:r>
              <a:rPr lang="en-IN" dirty="0">
                <a:latin typeface="Rockwell Condensed" panose="02060603050405020104" pitchFamily="18" charset="0"/>
              </a:rPr>
              <a:t>MESSI HAS THE MOST NUMBER OF LEFT FOOT SHOTS</a:t>
            </a:r>
          </a:p>
          <a:p>
            <a:endParaRPr lang="en-IN" dirty="0">
              <a:latin typeface="Rockwell Condensed" panose="02060603050405020104" pitchFamily="18" charset="0"/>
            </a:endParaRPr>
          </a:p>
          <a:p>
            <a:r>
              <a:rPr lang="en-IN" dirty="0">
                <a:latin typeface="Rockwell Condensed" panose="02060603050405020104" pitchFamily="18" charset="0"/>
              </a:rPr>
              <a:t>RONALOD HAS THE MOST NUMBER OF RIGHT FOOT SHOTS</a:t>
            </a:r>
          </a:p>
          <a:p>
            <a:endParaRPr lang="en-IN" dirty="0">
              <a:latin typeface="Rockwell Condensed" panose="02060603050405020104" pitchFamily="18" charset="0"/>
            </a:endParaRPr>
          </a:p>
          <a:p>
            <a:r>
              <a:rPr lang="en-IN" dirty="0">
                <a:latin typeface="Rockwell Condensed" panose="02060603050405020104" pitchFamily="18" charset="0"/>
              </a:rPr>
              <a:t>RONALDO LEADS IN TAP-IN, HEADER, PENALTY,  LONG DISTANCE KICK KIND OF GOALS.</a:t>
            </a:r>
          </a:p>
          <a:p>
            <a:endParaRPr lang="en-IN" dirty="0">
              <a:latin typeface="Rockwell Condensed" panose="02060603050405020104" pitchFamily="18" charset="0"/>
            </a:endParaRPr>
          </a:p>
          <a:p>
            <a:r>
              <a:rPr lang="en-IN" dirty="0">
                <a:latin typeface="Rockwell Condensed" panose="02060603050405020104" pitchFamily="18" charset="0"/>
              </a:rPr>
              <a:t>MESSI LEADS IN DIRECT FREE KICK, PENALTY REBOUNDS, SOLO RUN, DEFLECTION SHOTS AND CHEST SHOT KIND OF GOALS</a:t>
            </a:r>
          </a:p>
          <a:p>
            <a:endParaRPr lang="en-IN" dirty="0">
              <a:latin typeface="Rockwell Condensed" panose="02060603050405020104" pitchFamily="18" charset="0"/>
            </a:endParaRPr>
          </a:p>
          <a:p>
            <a:endParaRPr lang="en-IN" dirty="0">
              <a:latin typeface="Rockwell Condensed" panose="02060603050405020104" pitchFamily="18" charset="0"/>
            </a:endParaRPr>
          </a:p>
        </p:txBody>
      </p:sp>
      <p:sp>
        <p:nvSpPr>
          <p:cNvPr id="12" name="TextBox 11">
            <a:extLst>
              <a:ext uri="{FF2B5EF4-FFF2-40B4-BE49-F238E27FC236}">
                <a16:creationId xmlns:a16="http://schemas.microsoft.com/office/drawing/2014/main" xmlns="" id="{A2984AC0-C1A0-437B-9AD3-C9EC1FA41A86}"/>
              </a:ext>
            </a:extLst>
          </p:cNvPr>
          <p:cNvSpPr txBox="1"/>
          <p:nvPr/>
        </p:nvSpPr>
        <p:spPr>
          <a:xfrm>
            <a:off x="9936480" y="2275840"/>
            <a:ext cx="1836928" cy="3785652"/>
          </a:xfrm>
          <a:prstGeom prst="rect">
            <a:avLst/>
          </a:prstGeom>
          <a:noFill/>
        </p:spPr>
        <p:txBody>
          <a:bodyPr wrap="square" rtlCol="0">
            <a:spAutoFit/>
          </a:bodyPr>
          <a:lstStyle/>
          <a:p>
            <a:r>
              <a:rPr lang="en-IN" sz="1600" dirty="0">
                <a:latin typeface="Rockwell Condensed" panose="02060603050405020104" pitchFamily="18" charset="0"/>
              </a:rPr>
              <a:t>KARIM BENZEMA IS THE LEADING ASSIST MAKER FOR RONALDO</a:t>
            </a:r>
          </a:p>
          <a:p>
            <a:endParaRPr lang="en-IN" sz="1600" dirty="0">
              <a:latin typeface="Rockwell Condensed" panose="02060603050405020104" pitchFamily="18" charset="0"/>
            </a:endParaRPr>
          </a:p>
          <a:p>
            <a:r>
              <a:rPr lang="en-IN" sz="1600" dirty="0">
                <a:latin typeface="Rockwell Condensed" panose="02060603050405020104" pitchFamily="18" charset="0"/>
              </a:rPr>
              <a:t>LUIS SUARAZ IS THE LEADING ASSIST MAKER FOR MESSI</a:t>
            </a:r>
          </a:p>
          <a:p>
            <a:endParaRPr lang="en-IN" sz="1600" dirty="0">
              <a:latin typeface="Rockwell Condensed" panose="02060603050405020104" pitchFamily="18" charset="0"/>
            </a:endParaRPr>
          </a:p>
          <a:p>
            <a:r>
              <a:rPr lang="en-IN" sz="1600" dirty="0">
                <a:latin typeface="Rockwell Condensed" panose="02060603050405020104" pitchFamily="18" charset="0"/>
              </a:rPr>
              <a:t>DANIEL CARVAJAL IS THE LEAST ASSIST MAKER FOR RONALDO</a:t>
            </a:r>
          </a:p>
          <a:p>
            <a:endParaRPr lang="en-IN" sz="1600" dirty="0">
              <a:latin typeface="Rockwell Condensed" panose="02060603050405020104" pitchFamily="18" charset="0"/>
            </a:endParaRPr>
          </a:p>
          <a:p>
            <a:r>
              <a:rPr lang="en-IN" sz="1600" dirty="0">
                <a:latin typeface="Rockwell Condensed" panose="02060603050405020104" pitchFamily="18" charset="0"/>
              </a:rPr>
              <a:t>SERGIO BUSQUETS IS THE LEAST ASSIST MAKER FOR MESSI</a:t>
            </a:r>
          </a:p>
        </p:txBody>
      </p:sp>
      <p:pic>
        <p:nvPicPr>
          <p:cNvPr id="5" name="Picture 4">
            <a:extLst>
              <a:ext uri="{FF2B5EF4-FFF2-40B4-BE49-F238E27FC236}">
                <a16:creationId xmlns:a16="http://schemas.microsoft.com/office/drawing/2014/main" xmlns="" id="{29A6B53A-E847-492A-BC2D-963997540FDB}"/>
              </a:ext>
            </a:extLst>
          </p:cNvPr>
          <p:cNvPicPr>
            <a:picLocks noChangeAspect="1"/>
          </p:cNvPicPr>
          <p:nvPr/>
        </p:nvPicPr>
        <p:blipFill rotWithShape="1">
          <a:blip r:embed="rId3"/>
          <a:srcRect l="19658" t="17926" r="14420" b="14349"/>
          <a:stretch/>
        </p:blipFill>
        <p:spPr>
          <a:xfrm>
            <a:off x="321564" y="2038635"/>
            <a:ext cx="11548872" cy="4644569"/>
          </a:xfrm>
          <a:prstGeom prst="rect">
            <a:avLst/>
          </a:prstGeom>
        </p:spPr>
      </p:pic>
      <p:sp>
        <p:nvSpPr>
          <p:cNvPr id="11" name="TextBox 10">
            <a:extLst>
              <a:ext uri="{FF2B5EF4-FFF2-40B4-BE49-F238E27FC236}">
                <a16:creationId xmlns:a16="http://schemas.microsoft.com/office/drawing/2014/main" xmlns="" id="{83EA7740-0248-45FC-B973-2AA047D016CD}"/>
              </a:ext>
            </a:extLst>
          </p:cNvPr>
          <p:cNvSpPr txBox="1"/>
          <p:nvPr/>
        </p:nvSpPr>
        <p:spPr>
          <a:xfrm>
            <a:off x="10078720" y="2204720"/>
            <a:ext cx="1694688" cy="4524315"/>
          </a:xfrm>
          <a:prstGeom prst="rect">
            <a:avLst/>
          </a:prstGeom>
          <a:noFill/>
        </p:spPr>
        <p:txBody>
          <a:bodyPr wrap="square" rtlCol="0">
            <a:spAutoFit/>
          </a:bodyPr>
          <a:lstStyle/>
          <a:p>
            <a:r>
              <a:rPr lang="en-IN" sz="2400" dirty="0">
                <a:latin typeface="Rockwell Condensed" panose="02060603050405020104" pitchFamily="18" charset="0"/>
              </a:rPr>
              <a:t>RONALDO’S AND MESSI HAVE THE SAME FAVORITE OPPONENT IN TERMS OF GOAL SCORING,  WHICH IS SEVILLA FC.</a:t>
            </a:r>
          </a:p>
          <a:p>
            <a:endParaRPr lang="en-IN" sz="2400" dirty="0">
              <a:latin typeface="Rockwell Condensed" panose="02060603050405020104" pitchFamily="18" charset="0"/>
            </a:endParaRPr>
          </a:p>
          <a:p>
            <a:endParaRPr lang="en-IN" sz="2400" dirty="0">
              <a:latin typeface="Rockwell Condensed" panose="02060603050405020104" pitchFamily="18" charset="0"/>
            </a:endParaRPr>
          </a:p>
        </p:txBody>
      </p:sp>
    </p:spTree>
    <p:extLst>
      <p:ext uri="{BB962C8B-B14F-4D97-AF65-F5344CB8AC3E}">
        <p14:creationId xmlns:p14="http://schemas.microsoft.com/office/powerpoint/2010/main" xmlns="" val="2990794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xmlns="" id="{155CA812-396D-4F36-901D-BF3E80414BD0}"/>
              </a:ext>
            </a:extLst>
          </p:cNvPr>
          <p:cNvPicPr>
            <a:picLocks noChangeAspect="1"/>
          </p:cNvPicPr>
          <p:nvPr/>
        </p:nvPicPr>
        <p:blipFill rotWithShape="1">
          <a:blip r:embed="rId3">
            <a:alphaModFix amt="27000"/>
            <a:extLst>
              <a:ext uri="{BEBA8EAE-BF5A-486C-A8C5-ECC9F3942E4B}">
                <a14:imgProps xmlns:a14="http://schemas.microsoft.com/office/drawing/2010/main" xmlns="">
                  <a14:imgLayer r:embed="rId4">
                    <a14:imgEffect>
                      <a14:artisticGlowEdges/>
                    </a14:imgEffect>
                  </a14:imgLayer>
                </a14:imgProps>
              </a:ext>
              <a:ext uri="{28A0092B-C50C-407E-A947-70E740481C1C}">
                <a14:useLocalDpi xmlns:a14="http://schemas.microsoft.com/office/drawing/2010/main" xmlns="" val="0"/>
              </a:ext>
              <a:ext uri="{837473B0-CC2E-450A-ABE3-18F120FF3D39}">
                <a1611:picAttrSrcUrl xmlns:a1611="http://schemas.microsoft.com/office/drawing/2016/11/main" xmlns="" r:id="rId5"/>
              </a:ext>
            </a:extLst>
          </a:blip>
          <a:srcRect r="-2" b="-2"/>
          <a:stretch/>
        </p:blipFill>
        <p:spPr>
          <a:xfrm>
            <a:off x="20" y="10"/>
            <a:ext cx="12191980" cy="6857989"/>
          </a:xfrm>
          <a:prstGeom prst="rect">
            <a:avLst/>
          </a:prstGeom>
          <a:effectLst>
            <a:glow rad="127000">
              <a:schemeClr val="accent1"/>
            </a:glow>
            <a:softEdge rad="12700"/>
          </a:effectLst>
        </p:spPr>
      </p:pic>
      <p:sp>
        <p:nvSpPr>
          <p:cNvPr id="100" name="Rectangle 92">
            <a:extLst>
              <a:ext uri="{FF2B5EF4-FFF2-40B4-BE49-F238E27FC236}">
                <a16:creationId xmlns:a16="http://schemas.microsoft.com/office/drawing/2014/main" xmlns="" id="{F79FF99C-BAA9-404F-9C96-6DD456B4F7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94">
            <a:extLst>
              <a:ext uri="{FF2B5EF4-FFF2-40B4-BE49-F238E27FC236}">
                <a16:creationId xmlns:a16="http://schemas.microsoft.com/office/drawing/2014/main" xmlns="" id="{49C44AFD-C72D-4D9C-84C6-73E615CED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blipFill dpi="0" rotWithShape="1">
            <a:blip r:embed="rId6">
              <a:alphaModFix amt="30000"/>
              <a:duotone>
                <a:prstClr val="black"/>
                <a:schemeClr val="accent1">
                  <a:tint val="45000"/>
                  <a:satMod val="400000"/>
                </a:schemeClr>
              </a:duotone>
              <a:extLst>
                <a:ext uri="{BEBA8EAE-BF5A-486C-A8C5-ECC9F3942E4B}">
                  <a14:imgProps xmlns:a14="http://schemas.microsoft.com/office/drawing/2010/main" xmlns="">
                    <a14:imgLayer r:embed="rId7">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299F461-3FB1-4E03-B2F3-6A2EE4011EF7}"/>
              </a:ext>
            </a:extLst>
          </p:cNvPr>
          <p:cNvSpPr>
            <a:spLocks noGrp="1"/>
          </p:cNvSpPr>
          <p:nvPr>
            <p:ph type="title"/>
          </p:nvPr>
        </p:nvSpPr>
        <p:spPr>
          <a:xfrm>
            <a:off x="1069848" y="484632"/>
            <a:ext cx="10058400" cy="1239665"/>
          </a:xfrm>
        </p:spPr>
        <p:txBody>
          <a:bodyPr anchor="ctr">
            <a:normAutofit/>
          </a:bodyPr>
          <a:lstStyle/>
          <a:p>
            <a:r>
              <a:rPr lang="en-US" dirty="0">
                <a:solidFill>
                  <a:schemeClr val="bg1"/>
                </a:solidFill>
                <a:latin typeface="Rockwell Condensed" panose="02060603050405020104" pitchFamily="18" charset="0"/>
              </a:rPr>
              <a:t>DATASET</a:t>
            </a:r>
            <a:endParaRPr lang="en-IN" dirty="0">
              <a:solidFill>
                <a:schemeClr val="bg1"/>
              </a:solidFill>
              <a:latin typeface="Rockwell Condensed" panose="02060603050405020104" pitchFamily="18" charset="0"/>
            </a:endParaRPr>
          </a:p>
        </p:txBody>
      </p:sp>
      <p:sp>
        <p:nvSpPr>
          <p:cNvPr id="75" name="Content Placeholder 60">
            <a:extLst>
              <a:ext uri="{FF2B5EF4-FFF2-40B4-BE49-F238E27FC236}">
                <a16:creationId xmlns:a16="http://schemas.microsoft.com/office/drawing/2014/main" xmlns="" id="{C33004D6-2BCC-4199-8B03-F50EA7D03407}"/>
              </a:ext>
            </a:extLst>
          </p:cNvPr>
          <p:cNvSpPr>
            <a:spLocks noGrp="1"/>
          </p:cNvSpPr>
          <p:nvPr>
            <p:ph idx="1"/>
          </p:nvPr>
        </p:nvSpPr>
        <p:spPr>
          <a:xfrm>
            <a:off x="1069848" y="2121408"/>
            <a:ext cx="10058400" cy="4050792"/>
          </a:xfrm>
        </p:spPr>
        <p:txBody>
          <a:bodyPr>
            <a:normAutofit/>
          </a:bodyPr>
          <a:lstStyle/>
          <a:p>
            <a:r>
              <a:rPr lang="en-US" dirty="0">
                <a:solidFill>
                  <a:schemeClr val="bg1"/>
                </a:solidFill>
                <a:latin typeface="Rockwell Condensed" panose="02060603050405020104" pitchFamily="18" charset="0"/>
              </a:rPr>
              <a:t>Mark provides the dataset that contains salary details of different employees at different positions in a similar company. </a:t>
            </a:r>
          </a:p>
          <a:p>
            <a:endParaRPr lang="en-US" dirty="0">
              <a:solidFill>
                <a:schemeClr val="bg1"/>
              </a:solidFill>
              <a:latin typeface="Rockwell Condensed" panose="02060603050405020104" pitchFamily="18" charset="0"/>
            </a:endParaRPr>
          </a:p>
          <a:p>
            <a:endParaRPr lang="en-US" dirty="0">
              <a:solidFill>
                <a:schemeClr val="bg1"/>
              </a:solidFill>
              <a:latin typeface="Rockwell Condensed" panose="02060603050405020104" pitchFamily="18" charset="0"/>
            </a:endParaRPr>
          </a:p>
        </p:txBody>
      </p:sp>
      <p:grpSp>
        <p:nvGrpSpPr>
          <p:cNvPr id="97" name="Group 96">
            <a:extLst>
              <a:ext uri="{FF2B5EF4-FFF2-40B4-BE49-F238E27FC236}">
                <a16:creationId xmlns:a16="http://schemas.microsoft.com/office/drawing/2014/main" xmlns="" id="{1D25B14F-36E0-41E8-956F-CABEF1ADD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98" name="Oval 97">
              <a:extLst>
                <a:ext uri="{FF2B5EF4-FFF2-40B4-BE49-F238E27FC236}">
                  <a16:creationId xmlns:a16="http://schemas.microsoft.com/office/drawing/2014/main" xmlns="" id="{4AFB9EA5-DE4D-4E6B-A302-F55174E4B1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9" name="Oval 98">
              <a:extLst>
                <a:ext uri="{FF2B5EF4-FFF2-40B4-BE49-F238E27FC236}">
                  <a16:creationId xmlns:a16="http://schemas.microsoft.com/office/drawing/2014/main" xmlns="" id="{E44092F4-4D9B-4D0A-8832-C29E786F8F0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28" name="Picture 27">
            <a:extLst>
              <a:ext uri="{FF2B5EF4-FFF2-40B4-BE49-F238E27FC236}">
                <a16:creationId xmlns:a16="http://schemas.microsoft.com/office/drawing/2014/main" xmlns="" id="{29BB1146-E1A5-47C0-B2AF-6FFC57CAA5D8}"/>
              </a:ext>
            </a:extLst>
          </p:cNvPr>
          <p:cNvPicPr>
            <a:picLocks noChangeAspect="1"/>
          </p:cNvPicPr>
          <p:nvPr/>
        </p:nvPicPr>
        <p:blipFill rotWithShape="1">
          <a:blip r:embed="rId9"/>
          <a:srcRect l="1814" t="35124" r="75833" b="35581"/>
          <a:stretch/>
        </p:blipFill>
        <p:spPr>
          <a:xfrm>
            <a:off x="3495039" y="3429000"/>
            <a:ext cx="4776893" cy="3228689"/>
          </a:xfrm>
          <a:prstGeom prst="rect">
            <a:avLst/>
          </a:prstGeom>
          <a:effectLst>
            <a:glow rad="139700">
              <a:schemeClr val="accent1">
                <a:satMod val="175000"/>
                <a:alpha val="40000"/>
              </a:schemeClr>
            </a:glow>
            <a:innerShdw blurRad="114300">
              <a:prstClr val="black"/>
            </a:innerShdw>
          </a:effectLst>
        </p:spPr>
      </p:pic>
    </p:spTree>
    <p:extLst>
      <p:ext uri="{BB962C8B-B14F-4D97-AF65-F5344CB8AC3E}">
        <p14:creationId xmlns:p14="http://schemas.microsoft.com/office/powerpoint/2010/main" xmlns="" val="1112905780"/>
      </p:ext>
    </p:extLst>
  </p:cSld>
  <p:clrMapOvr>
    <a:masterClrMapping/>
  </p:clrMapOvr>
  <mc:AlternateContent xmlns:mc="http://schemas.openxmlformats.org/markup-compatibility/2006">
    <mc:Choice xmlns:p14="http://schemas.microsoft.com/office/powerpoint/2010/main" xmlns="" Requires="p14">
      <p:transition p14:dur="250" advTm="2407"/>
    </mc:Choice>
    <mc:Fallback>
      <p:transition advTm="2407"/>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9B7AD9F6-8CE7-4299-8FC6-328F4DCD3F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D2D40FA-0D1F-4801-8900-8CEABFFCF99C}"/>
              </a:ext>
            </a:extLst>
          </p:cNvPr>
          <p:cNvSpPr>
            <a:spLocks noGrp="1"/>
          </p:cNvSpPr>
          <p:nvPr>
            <p:ph type="ctrTitle"/>
          </p:nvPr>
        </p:nvSpPr>
        <p:spPr>
          <a:xfrm>
            <a:off x="890338" y="640080"/>
            <a:ext cx="3734014" cy="1808653"/>
          </a:xfrm>
        </p:spPr>
        <p:txBody>
          <a:bodyPr anchor="b">
            <a:normAutofit/>
          </a:bodyPr>
          <a:lstStyle/>
          <a:p>
            <a:pPr algn="l"/>
            <a:r>
              <a:rPr lang="en-IN" sz="5400" dirty="0">
                <a:ln w="22225">
                  <a:solidFill>
                    <a:schemeClr val="tx1"/>
                  </a:solidFill>
                  <a:miter lim="800000"/>
                </a:ln>
                <a:latin typeface="Rockwell Condensed" panose="02060603050405020104" pitchFamily="18" charset="0"/>
              </a:rPr>
              <a:t>REFERENCES AND DATASETS</a:t>
            </a:r>
          </a:p>
        </p:txBody>
      </p:sp>
      <p:sp>
        <p:nvSpPr>
          <p:cNvPr id="3" name="Subtitle 2">
            <a:extLst>
              <a:ext uri="{FF2B5EF4-FFF2-40B4-BE49-F238E27FC236}">
                <a16:creationId xmlns:a16="http://schemas.microsoft.com/office/drawing/2014/main" xmlns="" id="{68E8FFFF-8558-4A1B-807F-F2B4272709AC}"/>
              </a:ext>
            </a:extLst>
          </p:cNvPr>
          <p:cNvSpPr>
            <a:spLocks noGrp="1"/>
          </p:cNvSpPr>
          <p:nvPr>
            <p:ph type="subTitle" idx="1"/>
          </p:nvPr>
        </p:nvSpPr>
        <p:spPr>
          <a:xfrm>
            <a:off x="890339" y="2448733"/>
            <a:ext cx="3734014" cy="3760043"/>
          </a:xfrm>
        </p:spPr>
        <p:txBody>
          <a:bodyPr>
            <a:normAutofit/>
          </a:bodyPr>
          <a:lstStyle/>
          <a:p>
            <a:pPr marL="342900" indent="-342900" algn="l">
              <a:buFont typeface="Wingdings" panose="05000000000000000000" pitchFamily="2" charset="2"/>
              <a:buChar char="§"/>
            </a:pPr>
            <a:r>
              <a:rPr lang="en-IN" u="sng" dirty="0">
                <a:latin typeface="Rockwell Condensed" panose="02060603050405020104" pitchFamily="18" charset="0"/>
                <a:hlinkClick r:id="rId3"/>
              </a:rPr>
              <a:t>https://www.kaggle.com/cristiano-ronaldo-vs-lionel-messi-goals-eda</a:t>
            </a:r>
            <a:endParaRPr lang="en-IN" u="sng" dirty="0">
              <a:latin typeface="Rockwell Condensed" panose="02060603050405020104" pitchFamily="18" charset="0"/>
            </a:endParaRPr>
          </a:p>
          <a:p>
            <a:pPr marL="342900" indent="-342900" algn="l">
              <a:buFont typeface="Wingdings" panose="05000000000000000000" pitchFamily="2" charset="2"/>
              <a:buChar char="§"/>
            </a:pPr>
            <a:endParaRPr lang="en-IN" u="sng" dirty="0">
              <a:latin typeface="Rockwell Condensed" panose="02060603050405020104" pitchFamily="18" charset="0"/>
            </a:endParaRPr>
          </a:p>
          <a:p>
            <a:pPr algn="l"/>
            <a:endParaRPr lang="en-IN" u="sng" dirty="0">
              <a:latin typeface="Rockwell Condensed" panose="02060603050405020104" pitchFamily="18" charset="0"/>
            </a:endParaRPr>
          </a:p>
          <a:p>
            <a:pPr marL="342900" indent="-342900" algn="l">
              <a:buFont typeface="Wingdings" panose="05000000000000000000" pitchFamily="2" charset="2"/>
              <a:buChar char="§"/>
            </a:pPr>
            <a:r>
              <a:rPr lang="en-IN" u="sng" dirty="0">
                <a:latin typeface="Rockwell Condensed" panose="02060603050405020104" pitchFamily="18" charset="0"/>
              </a:rPr>
              <a:t>https://www.geeksforgeeks.org/data-analysis-visualization-python</a:t>
            </a:r>
          </a:p>
          <a:p>
            <a:pPr marL="342900" indent="-342900" algn="l">
              <a:buFont typeface="Wingdings" panose="05000000000000000000" pitchFamily="2" charset="2"/>
              <a:buChar char="§"/>
            </a:pPr>
            <a:endParaRPr lang="en-IN" u="sng" dirty="0">
              <a:latin typeface="Rockwell Condensed" panose="02060603050405020104" pitchFamily="18" charset="0"/>
            </a:endParaRPr>
          </a:p>
        </p:txBody>
      </p:sp>
      <p:sp>
        <p:nvSpPr>
          <p:cNvPr id="21" name="sketchy line">
            <a:extLst>
              <a:ext uri="{FF2B5EF4-FFF2-40B4-BE49-F238E27FC236}">
                <a16:creationId xmlns:a16="http://schemas.microsoft.com/office/drawing/2014/main" xmlns="" id="{F49775AF-8896-43EE-92C6-83497D6DC5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FD0107A5-8FA9-4721-A265-8964097A40D1}"/>
              </a:ext>
            </a:extLst>
          </p:cNvPr>
          <p:cNvPicPr>
            <a:picLocks noChangeAspect="1"/>
          </p:cNvPicPr>
          <p:nvPr/>
        </p:nvPicPr>
        <p:blipFill rotWithShape="1">
          <a:blip r:embed="rId4">
            <a:extLst>
              <a:ext uri="{28A0092B-C50C-407E-A947-70E740481C1C}">
                <a14:useLocalDpi xmlns:a14="http://schemas.microsoft.com/office/drawing/2010/main" xmlns="" val="0"/>
              </a:ext>
              <a:ext uri="{837473B0-CC2E-450A-ABE3-18F120FF3D39}">
                <a1611:picAttrSrcUrl xmlns:a1611="http://schemas.microsoft.com/office/drawing/2016/11/main" xmlns="" r:id="rId5"/>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xmlns="" val="1576979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xmlns="" id="{11BE3FA7-0D70-4431-814F-D8C40576EA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xmlns="" id="{C0603246-B7C0-495F-A8EB-4C041538DCAA}"/>
              </a:ext>
            </a:extLst>
          </p:cNvPr>
          <p:cNvPicPr>
            <a:picLocks noChangeAspect="1"/>
          </p:cNvPicPr>
          <p:nvPr/>
        </p:nvPicPr>
        <p:blipFill rotWithShape="1">
          <a:blip r:embed="rId3">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l="16740" r="17382" b="1"/>
          <a:stretch/>
        </p:blipFill>
        <p:spPr>
          <a:xfrm>
            <a:off x="321731" y="557189"/>
            <a:ext cx="5668684" cy="5743618"/>
          </a:xfrm>
          <a:prstGeom prst="rect">
            <a:avLst/>
          </a:prstGeom>
        </p:spPr>
      </p:pic>
      <p:pic>
        <p:nvPicPr>
          <p:cNvPr id="28" name="Picture 27">
            <a:extLst>
              <a:ext uri="{FF2B5EF4-FFF2-40B4-BE49-F238E27FC236}">
                <a16:creationId xmlns:a16="http://schemas.microsoft.com/office/drawing/2014/main" xmlns="" id="{78EB1B13-BA6C-408D-8DB8-09C9725A648F}"/>
              </a:ext>
            </a:extLst>
          </p:cNvPr>
          <p:cNvPicPr>
            <a:picLocks noChangeAspect="1"/>
          </p:cNvPicPr>
          <p:nvPr/>
        </p:nvPicPr>
        <p:blipFill rotWithShape="1">
          <a:blip r:embed="rId5">
            <a:extLst>
              <a:ext uri="{28A0092B-C50C-407E-A947-70E740481C1C}">
                <a14:useLocalDpi xmlns:a14="http://schemas.microsoft.com/office/drawing/2010/main" xmlns="" val="0"/>
              </a:ext>
              <a:ext uri="{837473B0-CC2E-450A-ABE3-18F120FF3D39}">
                <a1611:picAttrSrcUrl xmlns:a1611="http://schemas.microsoft.com/office/drawing/2016/11/main" xmlns="" r:id="rId6"/>
              </a:ext>
            </a:extLst>
          </a:blip>
          <a:srcRect l="2646" r="6206" b="-2"/>
          <a:stretch/>
        </p:blipFill>
        <p:spPr>
          <a:xfrm>
            <a:off x="6195375" y="557189"/>
            <a:ext cx="5674893" cy="5743618"/>
          </a:xfrm>
          <a:prstGeom prst="rect">
            <a:avLst/>
          </a:prstGeom>
        </p:spPr>
      </p:pic>
    </p:spTree>
    <p:extLst>
      <p:ext uri="{BB962C8B-B14F-4D97-AF65-F5344CB8AC3E}">
        <p14:creationId xmlns:p14="http://schemas.microsoft.com/office/powerpoint/2010/main" xmlns="" val="3547940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xmlns="" id="{E8035907-EB9C-4E11-8A9B-D25B0AD8D7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ubtitle 2">
            <a:extLst>
              <a:ext uri="{FF2B5EF4-FFF2-40B4-BE49-F238E27FC236}">
                <a16:creationId xmlns:a16="http://schemas.microsoft.com/office/drawing/2014/main" xmlns="" id="{72F9D4D7-41F6-4996-83CC-F19719ACBC7E}"/>
              </a:ext>
            </a:extLst>
          </p:cNvPr>
          <p:cNvSpPr>
            <a:spLocks noGrp="1"/>
          </p:cNvSpPr>
          <p:nvPr>
            <p:ph type="subTitle" idx="1"/>
          </p:nvPr>
        </p:nvSpPr>
        <p:spPr>
          <a:xfrm>
            <a:off x="7324483" y="1973943"/>
            <a:ext cx="4595110" cy="4571999"/>
          </a:xfrm>
        </p:spPr>
        <p:txBody>
          <a:bodyPr anchor="t">
            <a:normAutofit/>
          </a:bodyPr>
          <a:lstStyle/>
          <a:p>
            <a:r>
              <a:rPr lang="en-US" sz="3200" dirty="0">
                <a:latin typeface="Rockwell Condensed" panose="02060603050405020104" pitchFamily="18" charset="0"/>
              </a:rPr>
              <a:t>In order to understand the data better , we need to prepare the data.</a:t>
            </a:r>
          </a:p>
          <a:p>
            <a:r>
              <a:rPr lang="en-US" sz="3200" dirty="0">
                <a:latin typeface="Rockwell Condensed" panose="02060603050405020104" pitchFamily="18" charset="0"/>
              </a:rPr>
              <a:t>Data preparation is one of the first steps to explore the dataset and find the correlations between the parameters.</a:t>
            </a:r>
          </a:p>
          <a:p>
            <a:r>
              <a:rPr lang="en-IN" sz="3200" dirty="0">
                <a:latin typeface="Rockwell Condensed" panose="02060603050405020104" pitchFamily="18" charset="0"/>
              </a:rPr>
              <a:t>This step is called as </a:t>
            </a:r>
          </a:p>
          <a:p>
            <a:r>
              <a:rPr lang="en-IN" sz="3200" dirty="0">
                <a:latin typeface="Rockwell Condensed" panose="02060603050405020104" pitchFamily="18" charset="0"/>
              </a:rPr>
              <a:t>data pre-processing.</a:t>
            </a:r>
          </a:p>
        </p:txBody>
      </p:sp>
      <p:sp>
        <p:nvSpPr>
          <p:cNvPr id="2" name="Title 1">
            <a:extLst>
              <a:ext uri="{FF2B5EF4-FFF2-40B4-BE49-F238E27FC236}">
                <a16:creationId xmlns:a16="http://schemas.microsoft.com/office/drawing/2014/main" xmlns="" id="{C77F2988-419E-4871-8DC1-D126CFD6DAE3}"/>
              </a:ext>
            </a:extLst>
          </p:cNvPr>
          <p:cNvSpPr>
            <a:spLocks noGrp="1"/>
          </p:cNvSpPr>
          <p:nvPr>
            <p:ph type="ctrTitle"/>
          </p:nvPr>
        </p:nvSpPr>
        <p:spPr>
          <a:xfrm>
            <a:off x="7327519" y="101601"/>
            <a:ext cx="4595111" cy="1872342"/>
          </a:xfrm>
        </p:spPr>
        <p:txBody>
          <a:bodyPr anchor="b">
            <a:normAutofit/>
          </a:bodyPr>
          <a:lstStyle/>
          <a:p>
            <a:r>
              <a:rPr lang="en-US" sz="6000" dirty="0">
                <a:solidFill>
                  <a:schemeClr val="tx1"/>
                </a:solidFill>
                <a:latin typeface="Rockwell Condensed" panose="02060603050405020104" pitchFamily="18" charset="0"/>
              </a:rPr>
              <a:t>Dataset exploration</a:t>
            </a:r>
            <a:endParaRPr lang="en-IN" sz="6000" dirty="0">
              <a:solidFill>
                <a:schemeClr val="tx1"/>
              </a:solidFill>
              <a:latin typeface="Rockwell Condensed" panose="02060603050405020104" pitchFamily="18" charset="0"/>
            </a:endParaRPr>
          </a:p>
        </p:txBody>
      </p:sp>
      <p:pic>
        <p:nvPicPr>
          <p:cNvPr id="5" name="Picture 4">
            <a:extLst>
              <a:ext uri="{FF2B5EF4-FFF2-40B4-BE49-F238E27FC236}">
                <a16:creationId xmlns:a16="http://schemas.microsoft.com/office/drawing/2014/main" xmlns="" id="{F9DF1298-D52C-47FD-BBCB-8E0768130FFF}"/>
              </a:ext>
            </a:extLst>
          </p:cNvPr>
          <p:cNvPicPr>
            <a:picLocks noChangeAspect="1"/>
          </p:cNvPicPr>
          <p:nvPr/>
        </p:nvPicPr>
        <p:blipFill rotWithShape="1">
          <a:blip r:embed="rId3">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r="1" b="1"/>
          <a:stretch/>
        </p:blipFill>
        <p:spPr>
          <a:xfrm>
            <a:off x="643467" y="720071"/>
            <a:ext cx="5503939" cy="5503939"/>
          </a:xfrm>
          <a:custGeom>
            <a:avLst/>
            <a:gdLst/>
            <a:ahLst/>
            <a:cxnLst/>
            <a:rect l="l" t="t" r="r" b="b"/>
            <a:pathLst>
              <a:path w="3051400" h="3051400">
                <a:moveTo>
                  <a:pt x="1525700" y="171641"/>
                </a:moveTo>
                <a:cubicBezTo>
                  <a:pt x="2273526" y="171641"/>
                  <a:pt x="2879759" y="777874"/>
                  <a:pt x="2879759" y="1525700"/>
                </a:cubicBezTo>
                <a:cubicBezTo>
                  <a:pt x="2879759" y="2273526"/>
                  <a:pt x="2273526" y="2879759"/>
                  <a:pt x="1525700" y="2879759"/>
                </a:cubicBezTo>
                <a:cubicBezTo>
                  <a:pt x="777874" y="2879759"/>
                  <a:pt x="171641" y="2273526"/>
                  <a:pt x="171641" y="1525700"/>
                </a:cubicBezTo>
                <a:cubicBezTo>
                  <a:pt x="171641" y="777874"/>
                  <a:pt x="777874" y="171641"/>
                  <a:pt x="1525700" y="171641"/>
                </a:cubicBezTo>
                <a:close/>
                <a:moveTo>
                  <a:pt x="1525700" y="133499"/>
                </a:moveTo>
                <a:cubicBezTo>
                  <a:pt x="756809" y="133499"/>
                  <a:pt x="133499" y="756809"/>
                  <a:pt x="133499" y="1525700"/>
                </a:cubicBezTo>
                <a:cubicBezTo>
                  <a:pt x="133499" y="2294591"/>
                  <a:pt x="756809" y="2917901"/>
                  <a:pt x="1525700" y="2917901"/>
                </a:cubicBezTo>
                <a:cubicBezTo>
                  <a:pt x="2294591" y="2917901"/>
                  <a:pt x="2917901" y="2294591"/>
                  <a:pt x="2917901" y="1525700"/>
                </a:cubicBezTo>
                <a:cubicBezTo>
                  <a:pt x="2917901" y="756809"/>
                  <a:pt x="2294591" y="133499"/>
                  <a:pt x="1525700" y="133499"/>
                </a:cubicBezTo>
                <a:close/>
                <a:moveTo>
                  <a:pt x="1525700" y="0"/>
                </a:moveTo>
                <a:cubicBezTo>
                  <a:pt x="2368321" y="0"/>
                  <a:pt x="3051400" y="683079"/>
                  <a:pt x="3051400" y="1525700"/>
                </a:cubicBezTo>
                <a:cubicBezTo>
                  <a:pt x="3051400" y="2368321"/>
                  <a:pt x="2368321" y="3051400"/>
                  <a:pt x="1525700" y="3051400"/>
                </a:cubicBezTo>
                <a:cubicBezTo>
                  <a:pt x="683079" y="3051400"/>
                  <a:pt x="0" y="2368321"/>
                  <a:pt x="0" y="1525700"/>
                </a:cubicBezTo>
                <a:cubicBezTo>
                  <a:pt x="0" y="683079"/>
                  <a:pt x="683079" y="0"/>
                  <a:pt x="1525700" y="0"/>
                </a:cubicBezTo>
                <a:close/>
              </a:path>
            </a:pathLst>
          </a:custGeom>
        </p:spPr>
      </p:pic>
      <p:sp>
        <p:nvSpPr>
          <p:cNvPr id="17" name="Freeform: Shape 12">
            <a:extLst>
              <a:ext uri="{FF2B5EF4-FFF2-40B4-BE49-F238E27FC236}">
                <a16:creationId xmlns:a16="http://schemas.microsoft.com/office/drawing/2014/main" xmlns="" id="{23991EB4-1F71-4BE4-B24D-277DD5EE9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467" y="720071"/>
            <a:ext cx="5503939" cy="5503939"/>
          </a:xfrm>
          <a:custGeom>
            <a:avLst/>
            <a:gdLst>
              <a:gd name="connsiteX0" fmla="*/ 3657600 w 7315200"/>
              <a:gd name="connsiteY0" fmla="*/ 411480 h 7315200"/>
              <a:gd name="connsiteX1" fmla="*/ 6903720 w 7315200"/>
              <a:gd name="connsiteY1" fmla="*/ 3657600 h 7315200"/>
              <a:gd name="connsiteX2" fmla="*/ 3657600 w 7315200"/>
              <a:gd name="connsiteY2" fmla="*/ 6903720 h 7315200"/>
              <a:gd name="connsiteX3" fmla="*/ 411480 w 7315200"/>
              <a:gd name="connsiteY3" fmla="*/ 3657600 h 7315200"/>
              <a:gd name="connsiteX4" fmla="*/ 3657600 w 7315200"/>
              <a:gd name="connsiteY4" fmla="*/ 411480 h 7315200"/>
              <a:gd name="connsiteX5" fmla="*/ 3657600 w 7315200"/>
              <a:gd name="connsiteY5" fmla="*/ 320040 h 7315200"/>
              <a:gd name="connsiteX6" fmla="*/ 320040 w 7315200"/>
              <a:gd name="connsiteY6" fmla="*/ 3657600 h 7315200"/>
              <a:gd name="connsiteX7" fmla="*/ 3657600 w 7315200"/>
              <a:gd name="connsiteY7" fmla="*/ 6995160 h 7315200"/>
              <a:gd name="connsiteX8" fmla="*/ 6995160 w 7315200"/>
              <a:gd name="connsiteY8" fmla="*/ 3657600 h 7315200"/>
              <a:gd name="connsiteX9" fmla="*/ 3657600 w 7315200"/>
              <a:gd name="connsiteY9" fmla="*/ 320040 h 7315200"/>
              <a:gd name="connsiteX10" fmla="*/ 3657600 w 7315200"/>
              <a:gd name="connsiteY10" fmla="*/ 0 h 7315200"/>
              <a:gd name="connsiteX11" fmla="*/ 7315200 w 7315200"/>
              <a:gd name="connsiteY11" fmla="*/ 3657600 h 7315200"/>
              <a:gd name="connsiteX12" fmla="*/ 3657600 w 7315200"/>
              <a:gd name="connsiteY12" fmla="*/ 7315200 h 7315200"/>
              <a:gd name="connsiteX13" fmla="*/ 0 w 7315200"/>
              <a:gd name="connsiteY13" fmla="*/ 3657600 h 7315200"/>
              <a:gd name="connsiteX14" fmla="*/ 3657600 w 7315200"/>
              <a:gd name="connsiteY14"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5200" h="7315200">
                <a:moveTo>
                  <a:pt x="3657600" y="411480"/>
                </a:moveTo>
                <a:cubicBezTo>
                  <a:pt x="5450383" y="411480"/>
                  <a:pt x="6903720" y="1864817"/>
                  <a:pt x="6903720" y="3657600"/>
                </a:cubicBezTo>
                <a:cubicBezTo>
                  <a:pt x="6903720" y="5450383"/>
                  <a:pt x="5450383" y="6903720"/>
                  <a:pt x="3657600" y="6903720"/>
                </a:cubicBezTo>
                <a:cubicBezTo>
                  <a:pt x="1864817" y="6903720"/>
                  <a:pt x="411480" y="5450383"/>
                  <a:pt x="411480" y="3657600"/>
                </a:cubicBezTo>
                <a:cubicBezTo>
                  <a:pt x="411480" y="1864817"/>
                  <a:pt x="1864817" y="411480"/>
                  <a:pt x="3657600" y="411480"/>
                </a:cubicBezTo>
                <a:close/>
                <a:moveTo>
                  <a:pt x="3657600" y="320040"/>
                </a:moveTo>
                <a:cubicBezTo>
                  <a:pt x="1814317" y="320040"/>
                  <a:pt x="320040" y="1814317"/>
                  <a:pt x="320040" y="3657600"/>
                </a:cubicBezTo>
                <a:cubicBezTo>
                  <a:pt x="320040" y="5500883"/>
                  <a:pt x="1814317" y="6995160"/>
                  <a:pt x="3657600" y="6995160"/>
                </a:cubicBezTo>
                <a:cubicBezTo>
                  <a:pt x="5500883" y="6995160"/>
                  <a:pt x="6995160" y="5500883"/>
                  <a:pt x="6995160" y="3657600"/>
                </a:cubicBezTo>
                <a:cubicBezTo>
                  <a:pt x="6995160" y="1814317"/>
                  <a:pt x="5500883" y="320040"/>
                  <a:pt x="3657600" y="320040"/>
                </a:cubicBezTo>
                <a:close/>
                <a:moveTo>
                  <a:pt x="3657600" y="0"/>
                </a:moveTo>
                <a:cubicBezTo>
                  <a:pt x="5677637" y="0"/>
                  <a:pt x="7315200" y="1637563"/>
                  <a:pt x="7315200" y="3657600"/>
                </a:cubicBezTo>
                <a:cubicBezTo>
                  <a:pt x="7315200" y="5677637"/>
                  <a:pt x="5677637" y="7315200"/>
                  <a:pt x="3657600" y="7315200"/>
                </a:cubicBezTo>
                <a:cubicBezTo>
                  <a:pt x="1637563" y="7315200"/>
                  <a:pt x="0" y="5677637"/>
                  <a:pt x="0" y="3657600"/>
                </a:cubicBezTo>
                <a:cubicBezTo>
                  <a:pt x="0" y="1637563"/>
                  <a:pt x="1637563" y="0"/>
                  <a:pt x="3657600" y="0"/>
                </a:cubicBezTo>
                <a:close/>
              </a:path>
            </a:pathLst>
          </a:custGeom>
          <a:blipFill dpi="0" rotWithShape="1">
            <a:blip r:embed="rId5">
              <a:alphaModFix amt="30000"/>
              <a:duotone>
                <a:prstClr val="black"/>
                <a:schemeClr val="accent1">
                  <a:tint val="45000"/>
                  <a:satMod val="400000"/>
                </a:schemeClr>
              </a:duotone>
              <a:extLst>
                <a:ext uri="{BEBA8EAE-BF5A-486C-A8C5-ECC9F3942E4B}">
                  <a14:imgProps xmlns:a14="http://schemas.microsoft.com/office/drawing/2010/main" xmlns="">
                    <a14:imgLayer r:embed="rId6">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5" name="Rectangle 14">
            <a:extLst>
              <a:ext uri="{FF2B5EF4-FFF2-40B4-BE49-F238E27FC236}">
                <a16:creationId xmlns:a16="http://schemas.microsoft.com/office/drawing/2014/main" xmlns="" id="{D9C69FA7-0958-4ED9-A0DF-E87A0C137B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02414" y="3431699"/>
            <a:ext cx="3657600" cy="80683"/>
          </a:xfrm>
          <a:prstGeom prst="rect">
            <a:avLst/>
          </a:prstGeom>
          <a:blipFill dpi="0" rotWithShape="1">
            <a:blip r:embed="rId7">
              <a:alphaModFix amt="85000"/>
              <a:lum bright="70000" contrast="-70000"/>
              <a:extLst>
                <a:ext uri="{BEBA8EAE-BF5A-486C-A8C5-ECC9F3942E4B}">
                  <a14:imgProps xmlns:a14="http://schemas.microsoft.com/office/drawing/2010/main" xmlns="">
                    <a14:imgLayer r:embed="rId6">
                      <a14:imgEffect>
                        <a14:sharpenSoften amount="61000"/>
                      </a14:imgEffect>
                    </a14:imgLayer>
                  </a14:imgProps>
                </a:ext>
                <a:ext uri="{28A0092B-C50C-407E-A947-70E740481C1C}">
                  <a14:useLocalDpi xmlns:a14="http://schemas.microsoft.com/office/drawing/2010/main" xmlns=""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271142480"/>
      </p:ext>
    </p:extLst>
  </p:cSld>
  <p:clrMapOvr>
    <a:masterClrMapping/>
  </p:clrMapOvr>
  <mc:AlternateContent xmlns:mc="http://schemas.openxmlformats.org/markup-compatibility/2006">
    <mc:Choice xmlns:p14="http://schemas.microsoft.com/office/powerpoint/2010/main" xmlns="" Requires="p14">
      <p:transition p14:dur="250" advTm="3902"/>
    </mc:Choice>
    <mc:Fallback>
      <p:transition advTm="390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xmlns="" id="{2A0E4E09-FC02-4ADC-951A-3FFA90B6FE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7" name="Content Placeholder 6">
            <a:extLst>
              <a:ext uri="{FF2B5EF4-FFF2-40B4-BE49-F238E27FC236}">
                <a16:creationId xmlns:a16="http://schemas.microsoft.com/office/drawing/2014/main" xmlns="" id="{6CF2BCE5-6807-4E1E-9DFA-AC2E1F644AAB}"/>
              </a:ext>
            </a:extLst>
          </p:cNvPr>
          <p:cNvPicPr>
            <a:picLocks noChangeAspect="1"/>
          </p:cNvPicPr>
          <p:nvPr/>
        </p:nvPicPr>
        <p:blipFill rotWithShape="1">
          <a:blip r:embed="rId2">
            <a:duotone>
              <a:prstClr val="black"/>
              <a:prstClr val="white"/>
            </a:duotone>
            <a:alphaModFix amt="9000"/>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rcRect t="12270" r="2" b="12057"/>
          <a:stretch/>
        </p:blipFill>
        <p:spPr>
          <a:xfrm>
            <a:off x="3132160" y="1021"/>
            <a:ext cx="9059839" cy="6855958"/>
          </a:xfrm>
          <a:prstGeom prst="rect">
            <a:avLst/>
          </a:prstGeom>
        </p:spPr>
      </p:pic>
      <p:sp>
        <p:nvSpPr>
          <p:cNvPr id="38" name="Rectangle 37">
            <a:extLst>
              <a:ext uri="{FF2B5EF4-FFF2-40B4-BE49-F238E27FC236}">
                <a16:creationId xmlns:a16="http://schemas.microsoft.com/office/drawing/2014/main" xmlns="" id="{F6A67491-8DC4-4A39-8A37-58B2F08634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xmlns="">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xmlns="" id="{B8EA2BBD-BB5F-4C2C-8131-9EBBD4897238}"/>
              </a:ext>
            </a:extLst>
          </p:cNvPr>
          <p:cNvSpPr>
            <a:spLocks noGrp="1"/>
          </p:cNvSpPr>
          <p:nvPr>
            <p:ph type="title"/>
          </p:nvPr>
        </p:nvSpPr>
        <p:spPr>
          <a:xfrm>
            <a:off x="6550924" y="685801"/>
            <a:ext cx="4920019" cy="1600200"/>
          </a:xfrm>
        </p:spPr>
        <p:txBody>
          <a:bodyPr>
            <a:normAutofit/>
          </a:bodyPr>
          <a:lstStyle/>
          <a:p>
            <a:r>
              <a:rPr lang="en-US" dirty="0">
                <a:latin typeface="Rockwell Condensed" panose="02060603050405020104" pitchFamily="18" charset="0"/>
              </a:rPr>
              <a:t>Data preprocessing</a:t>
            </a:r>
            <a:endParaRPr lang="en-IN" dirty="0">
              <a:latin typeface="Rockwell Condensed" panose="02060603050405020104" pitchFamily="18" charset="0"/>
            </a:endParaRPr>
          </a:p>
        </p:txBody>
      </p:sp>
      <p:sp>
        <p:nvSpPr>
          <p:cNvPr id="40" name="Freeform: Shape 39">
            <a:extLst>
              <a:ext uri="{FF2B5EF4-FFF2-40B4-BE49-F238E27FC236}">
                <a16:creationId xmlns:a16="http://schemas.microsoft.com/office/drawing/2014/main" xmlns="" id="{9453FF84-60C1-4EA8-B49B-1B8C2D0C58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Content Placeholder 4">
            <a:extLst>
              <a:ext uri="{FF2B5EF4-FFF2-40B4-BE49-F238E27FC236}">
                <a16:creationId xmlns:a16="http://schemas.microsoft.com/office/drawing/2014/main" xmlns="" id="{83A6D218-645B-4081-A57D-8C24C70AA78E}"/>
              </a:ext>
            </a:extLst>
          </p:cNvPr>
          <p:cNvPicPr>
            <a:picLocks noChangeAspect="1"/>
          </p:cNvPicPr>
          <p:nvPr/>
        </p:nvPicPr>
        <p:blipFill rotWithShape="1">
          <a:blip r:embed="rId6">
            <a:extLst>
              <a:ext uri="{28A0092B-C50C-407E-A947-70E740481C1C}">
                <a14:useLocalDpi xmlns:a14="http://schemas.microsoft.com/office/drawing/2010/main" xmlns="" val="0"/>
              </a:ext>
              <a:ext uri="{837473B0-CC2E-450A-ABE3-18F120FF3D39}">
                <a1611:picAttrSrcUrl xmlns:a1611="http://schemas.microsoft.com/office/drawing/2016/11/main" xmlns="" r:id="rId7"/>
              </a:ext>
            </a:extLst>
          </a:blip>
          <a:srcRect l="27277" r="15392"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22" name="Content Placeholder 21">
            <a:extLst>
              <a:ext uri="{FF2B5EF4-FFF2-40B4-BE49-F238E27FC236}">
                <a16:creationId xmlns:a16="http://schemas.microsoft.com/office/drawing/2014/main" xmlns="" id="{AEE8E006-FB12-4AB5-85EA-851A54E9A43E}"/>
              </a:ext>
            </a:extLst>
          </p:cNvPr>
          <p:cNvSpPr>
            <a:spLocks noGrp="1"/>
          </p:cNvSpPr>
          <p:nvPr>
            <p:ph idx="1"/>
          </p:nvPr>
        </p:nvSpPr>
        <p:spPr>
          <a:xfrm>
            <a:off x="6550924" y="2927444"/>
            <a:ext cx="4920019" cy="3244755"/>
          </a:xfrm>
        </p:spPr>
        <p:txBody>
          <a:bodyPr>
            <a:normAutofit/>
          </a:bodyPr>
          <a:lstStyle/>
          <a:p>
            <a:r>
              <a:rPr lang="en-US" dirty="0">
                <a:latin typeface="Rockwell Condensed" panose="02060603050405020104" pitchFamily="18" charset="0"/>
              </a:rPr>
              <a:t>Importing the libraries</a:t>
            </a:r>
          </a:p>
          <a:p>
            <a:r>
              <a:rPr lang="en-US" dirty="0">
                <a:latin typeface="Rockwell Condensed" panose="02060603050405020104" pitchFamily="18" charset="0"/>
              </a:rPr>
              <a:t>Importing the dataset</a:t>
            </a:r>
          </a:p>
          <a:p>
            <a:r>
              <a:rPr lang="en-US" dirty="0">
                <a:latin typeface="Rockwell Condensed" panose="02060603050405020104" pitchFamily="18" charset="0"/>
              </a:rPr>
              <a:t>Taking care of Missing data</a:t>
            </a:r>
          </a:p>
          <a:p>
            <a:r>
              <a:rPr lang="en-US" dirty="0">
                <a:latin typeface="Rockwell Condensed" panose="02060603050405020104" pitchFamily="18" charset="0"/>
              </a:rPr>
              <a:t>Encoding Categorical data</a:t>
            </a:r>
          </a:p>
          <a:p>
            <a:pPr marL="0" indent="0">
              <a:buNone/>
            </a:pPr>
            <a:endParaRPr lang="en-US" dirty="0">
              <a:latin typeface="Rockwell Condensed" panose="02060603050405020104" pitchFamily="18" charset="0"/>
            </a:endParaRPr>
          </a:p>
        </p:txBody>
      </p:sp>
      <p:grpSp>
        <p:nvGrpSpPr>
          <p:cNvPr id="42" name="Group 41">
            <a:extLst>
              <a:ext uri="{FF2B5EF4-FFF2-40B4-BE49-F238E27FC236}">
                <a16:creationId xmlns:a16="http://schemas.microsoft.com/office/drawing/2014/main" xmlns="" id="{987D9359-6216-4C32-9A60-D601E5582DB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43" name="Oval 42">
              <a:extLst>
                <a:ext uri="{FF2B5EF4-FFF2-40B4-BE49-F238E27FC236}">
                  <a16:creationId xmlns:a16="http://schemas.microsoft.com/office/drawing/2014/main" xmlns="" id="{5409EBBC-4EF2-4ABA-A7EE-2D9F807F08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extLst>
                  <a:ext uri="{BEBA8EAE-BF5A-486C-A8C5-ECC9F3942E4B}">
                    <a14:imgProps xmlns:a14="http://schemas.microsoft.com/office/drawing/2010/main" xmlns="">
                      <a14:imgLayer r:embed="rId9">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44" name="Oval 43">
              <a:extLst>
                <a:ext uri="{FF2B5EF4-FFF2-40B4-BE49-F238E27FC236}">
                  <a16:creationId xmlns:a16="http://schemas.microsoft.com/office/drawing/2014/main" xmlns="" id="{97983B73-5C22-4373-ACE8-713BB641D5D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xmlns="" val="2155000285"/>
      </p:ext>
    </p:extLst>
  </p:cSld>
  <p:clrMapOvr>
    <a:masterClrMapping/>
  </p:clrMapOvr>
  <mc:AlternateContent xmlns:mc="http://schemas.openxmlformats.org/markup-compatibility/2006">
    <mc:Choice xmlns:p14="http://schemas.microsoft.com/office/powerpoint/2010/main" xmlns="" Requires="p14">
      <p:transition p14:dur="250" advTm="2838"/>
    </mc:Choice>
    <mc:Fallback>
      <p:transition advTm="283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xmlns="" id="{5C28659E-412C-4600-B45E-BAE370BC2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F1797348-F4D9-4DFC-8F5B-0997B452C2C3}"/>
              </a:ext>
            </a:extLst>
          </p:cNvPr>
          <p:cNvPicPr>
            <a:picLocks noChangeAspect="1"/>
          </p:cNvPicPr>
          <p:nvPr/>
        </p:nvPicPr>
        <p:blipFill rotWithShape="1">
          <a:blip r:embed="rId2">
            <a:alphaModFix amt="43000"/>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rcRect/>
          <a:stretch/>
        </p:blipFill>
        <p:spPr>
          <a:xfrm>
            <a:off x="20" y="10"/>
            <a:ext cx="12191980" cy="6857989"/>
          </a:xfrm>
          <a:prstGeom prst="rect">
            <a:avLst/>
          </a:prstGeom>
        </p:spPr>
      </p:pic>
      <p:sp>
        <p:nvSpPr>
          <p:cNvPr id="29" name="Rectangle 28">
            <a:extLst>
              <a:ext uri="{FF2B5EF4-FFF2-40B4-BE49-F238E27FC236}">
                <a16:creationId xmlns:a16="http://schemas.microsoft.com/office/drawing/2014/main" xmlns="" id="{AE95896B-6905-4618-A7DF-DED8A61FBC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7748BD8C-4984-4138-94CA-2DC5F39DC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xmlns="">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D46D03EC-0490-4352-9F02-FEEA4B0D671C}"/>
              </a:ext>
            </a:extLst>
          </p:cNvPr>
          <p:cNvSpPr>
            <a:spLocks noGrp="1"/>
          </p:cNvSpPr>
          <p:nvPr>
            <p:ph type="ctrTitle"/>
          </p:nvPr>
        </p:nvSpPr>
        <p:spPr>
          <a:xfrm>
            <a:off x="1051560" y="101601"/>
            <a:ext cx="9966960" cy="914399"/>
          </a:xfrm>
        </p:spPr>
        <p:txBody>
          <a:bodyPr anchor="b">
            <a:normAutofit/>
          </a:bodyPr>
          <a:lstStyle/>
          <a:p>
            <a:r>
              <a:rPr lang="en-US" sz="4800" dirty="0">
                <a:solidFill>
                  <a:srgbClr val="FFFFFF"/>
                </a:solidFill>
                <a:latin typeface="Rockwell Condensed" panose="02060603050405020104" pitchFamily="18" charset="0"/>
              </a:rPr>
              <a:t>Importing the libraries</a:t>
            </a:r>
            <a:endParaRPr lang="en-IN" sz="4800" dirty="0">
              <a:solidFill>
                <a:srgbClr val="FFFFFF"/>
              </a:solidFill>
              <a:latin typeface="Rockwell Condensed" panose="02060603050405020104" pitchFamily="18" charset="0"/>
            </a:endParaRPr>
          </a:p>
        </p:txBody>
      </p:sp>
      <p:sp>
        <p:nvSpPr>
          <p:cNvPr id="3" name="Subtitle 2">
            <a:extLst>
              <a:ext uri="{FF2B5EF4-FFF2-40B4-BE49-F238E27FC236}">
                <a16:creationId xmlns:a16="http://schemas.microsoft.com/office/drawing/2014/main" xmlns="" id="{6548B0AD-8717-4B0B-9187-69F70CFA967B}"/>
              </a:ext>
            </a:extLst>
          </p:cNvPr>
          <p:cNvSpPr>
            <a:spLocks noGrp="1"/>
          </p:cNvSpPr>
          <p:nvPr>
            <p:ph type="subTitle" idx="1"/>
          </p:nvPr>
        </p:nvSpPr>
        <p:spPr>
          <a:xfrm>
            <a:off x="1069847" y="1117591"/>
            <a:ext cx="10439981" cy="5413837"/>
          </a:xfrm>
        </p:spPr>
        <p:txBody>
          <a:bodyPr>
            <a:normAutofit lnSpcReduction="10000"/>
          </a:bodyPr>
          <a:lstStyle/>
          <a:p>
            <a:r>
              <a:rPr lang="en-US" dirty="0">
                <a:solidFill>
                  <a:schemeClr val="bg1"/>
                </a:solidFill>
                <a:latin typeface="Rockwell Condensed" panose="02060603050405020104" pitchFamily="18" charset="0"/>
              </a:rPr>
              <a:t>The first step of the data preprocessing is to import the libraries.</a:t>
            </a:r>
          </a:p>
          <a:p>
            <a:r>
              <a:rPr lang="en-IN" dirty="0">
                <a:solidFill>
                  <a:schemeClr val="bg1"/>
                </a:solidFill>
                <a:latin typeface="Rockwell Condensed" panose="02060603050405020104" pitchFamily="18" charset="0"/>
              </a:rPr>
              <a:t>To work with arrays ,  to perform numerical operations and to plot graphs we need to import libraries.</a:t>
            </a:r>
          </a:p>
          <a:p>
            <a:r>
              <a:rPr lang="en-IN" dirty="0">
                <a:solidFill>
                  <a:schemeClr val="bg1"/>
                </a:solidFill>
                <a:latin typeface="Rockwell Condensed" panose="02060603050405020104" pitchFamily="18" charset="0"/>
              </a:rPr>
              <a:t>Importing libraries is an essential step of data pre-processing.</a:t>
            </a:r>
          </a:p>
          <a:p>
            <a:endParaRPr lang="en-IN" dirty="0">
              <a:solidFill>
                <a:schemeClr val="bg1"/>
              </a:solidFill>
              <a:latin typeface="Rockwell Condensed" panose="02060603050405020104" pitchFamily="18" charset="0"/>
            </a:endParaRPr>
          </a:p>
          <a:p>
            <a:r>
              <a:rPr lang="en-US" dirty="0">
                <a:solidFill>
                  <a:schemeClr val="bg1"/>
                </a:solidFill>
                <a:latin typeface="Rockwell Condensed" panose="02060603050405020104" pitchFamily="18" charset="0"/>
              </a:rPr>
              <a:t>NumPy is a Python library used for working with arrays. It also has functions for working in domain of linear algebra, Fourier transform, and matrices.</a:t>
            </a:r>
          </a:p>
          <a:p>
            <a:endParaRPr lang="en-US" dirty="0">
              <a:solidFill>
                <a:schemeClr val="bg1"/>
              </a:solidFill>
              <a:latin typeface="Rockwell Condensed" panose="02060603050405020104" pitchFamily="18" charset="0"/>
            </a:endParaRPr>
          </a:p>
          <a:p>
            <a:r>
              <a:rPr lang="en-US" dirty="0">
                <a:solidFill>
                  <a:schemeClr val="bg1"/>
                </a:solidFill>
                <a:latin typeface="Rockwell Condensed" panose="02060603050405020104" pitchFamily="18" charset="0"/>
              </a:rPr>
              <a:t>Pandas is a software library written for the Python programming language for data manipulation and analysis. In particular, it offers data structures and operations for manipulating numerical tables and time series.</a:t>
            </a:r>
            <a:endParaRPr lang="en-IN" dirty="0">
              <a:solidFill>
                <a:schemeClr val="bg1"/>
              </a:solidFill>
              <a:latin typeface="Rockwell Condensed" panose="02060603050405020104" pitchFamily="18" charset="0"/>
            </a:endParaRPr>
          </a:p>
          <a:p>
            <a:endParaRPr lang="en-IN" dirty="0">
              <a:solidFill>
                <a:schemeClr val="bg1"/>
              </a:solidFill>
              <a:latin typeface="Rockwell Condensed" panose="02060603050405020104" pitchFamily="18" charset="0"/>
            </a:endParaRPr>
          </a:p>
          <a:p>
            <a:r>
              <a:rPr lang="en-US" dirty="0">
                <a:solidFill>
                  <a:schemeClr val="bg1"/>
                </a:solidFill>
                <a:latin typeface="Rockwell Condensed" panose="02060603050405020104" pitchFamily="18" charset="0"/>
              </a:rPr>
              <a:t>Matplotlib is a comprehensive library for creating static, animated, and interactive visualizations in Python.</a:t>
            </a:r>
            <a:endParaRPr lang="en-IN" dirty="0">
              <a:solidFill>
                <a:schemeClr val="bg1"/>
              </a:solidFill>
              <a:latin typeface="Rockwell Condensed" panose="02060603050405020104" pitchFamily="18" charset="0"/>
            </a:endParaRPr>
          </a:p>
        </p:txBody>
      </p:sp>
    </p:spTree>
    <p:extLst>
      <p:ext uri="{BB962C8B-B14F-4D97-AF65-F5344CB8AC3E}">
        <p14:creationId xmlns:p14="http://schemas.microsoft.com/office/powerpoint/2010/main" xmlns="" val="1067302810"/>
      </p:ext>
    </p:extLst>
  </p:cSld>
  <p:clrMapOvr>
    <a:masterClrMapping/>
  </p:clrMapOvr>
  <mc:AlternateContent xmlns:mc="http://schemas.openxmlformats.org/markup-compatibility/2006">
    <mc:Choice xmlns:p14="http://schemas.microsoft.com/office/powerpoint/2010/main" xmlns="" Requires="p14">
      <p:transition p14:dur="250" advTm="7809"/>
    </mc:Choice>
    <mc:Fallback>
      <p:transition advTm="780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9C8D586-1ECD-4981-BED2-97336112C0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2D0DBB7-E3D5-44A8-9E7F-D7BB11AC08D9}"/>
              </a:ext>
            </a:extLst>
          </p:cNvPr>
          <p:cNvSpPr>
            <a:spLocks noGrp="1"/>
          </p:cNvSpPr>
          <p:nvPr>
            <p:ph type="title"/>
          </p:nvPr>
        </p:nvSpPr>
        <p:spPr>
          <a:xfrm>
            <a:off x="6400800" y="484632"/>
            <a:ext cx="5299586" cy="1609344"/>
          </a:xfrm>
          <a:ln>
            <a:noFill/>
          </a:ln>
        </p:spPr>
        <p:txBody>
          <a:bodyPr>
            <a:normAutofit/>
          </a:bodyPr>
          <a:lstStyle/>
          <a:p>
            <a:r>
              <a:rPr lang="en-US" sz="4000" dirty="0">
                <a:latin typeface="Rockwell Condensed" panose="02060603050405020104" pitchFamily="18" charset="0"/>
              </a:rPr>
              <a:t>Code to import libraries</a:t>
            </a:r>
            <a:endParaRPr lang="en-IN" sz="4000" dirty="0">
              <a:latin typeface="Rockwell Condensed" panose="02060603050405020104" pitchFamily="18" charset="0"/>
            </a:endParaRPr>
          </a:p>
        </p:txBody>
      </p:sp>
      <p:pic>
        <p:nvPicPr>
          <p:cNvPr id="5" name="Picture 4">
            <a:extLst>
              <a:ext uri="{FF2B5EF4-FFF2-40B4-BE49-F238E27FC236}">
                <a16:creationId xmlns:a16="http://schemas.microsoft.com/office/drawing/2014/main" xmlns="" id="{E6700CB0-BBFB-4AA6-BF6C-F618A584B54A}"/>
              </a:ext>
            </a:extLst>
          </p:cNvPr>
          <p:cNvPicPr>
            <a:picLocks noChangeAspect="1"/>
          </p:cNvPicPr>
          <p:nvPr/>
        </p:nvPicPr>
        <p:blipFill rotWithShape="1">
          <a:blip r:embed="rId3">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l="22202" r="22511"/>
          <a:stretch/>
        </p:blipFill>
        <p:spPr>
          <a:xfrm>
            <a:off x="1" y="10"/>
            <a:ext cx="6066502" cy="6857989"/>
          </a:xfrm>
          <a:prstGeom prst="rect">
            <a:avLst/>
          </a:prstGeom>
        </p:spPr>
      </p:pic>
      <p:sp>
        <p:nvSpPr>
          <p:cNvPr id="3" name="Content Placeholder 2">
            <a:extLst>
              <a:ext uri="{FF2B5EF4-FFF2-40B4-BE49-F238E27FC236}">
                <a16:creationId xmlns:a16="http://schemas.microsoft.com/office/drawing/2014/main" xmlns="" id="{1F1CABAB-6E7F-4E01-88A0-F8155F9ED1AD}"/>
              </a:ext>
            </a:extLst>
          </p:cNvPr>
          <p:cNvSpPr>
            <a:spLocks noGrp="1"/>
          </p:cNvSpPr>
          <p:nvPr>
            <p:ph idx="1"/>
          </p:nvPr>
        </p:nvSpPr>
        <p:spPr>
          <a:xfrm>
            <a:off x="6400799" y="2121408"/>
            <a:ext cx="5299585" cy="4050792"/>
          </a:xfrm>
        </p:spPr>
        <p:txBody>
          <a:bodyPr>
            <a:normAutofit/>
          </a:bodyPr>
          <a:lstStyle/>
          <a:p>
            <a:r>
              <a:rPr lang="en-US" sz="3200" dirty="0" err="1">
                <a:latin typeface="Rockwell Condensed" panose="02060603050405020104" pitchFamily="18" charset="0"/>
              </a:rPr>
              <a:t>Numpy</a:t>
            </a:r>
            <a:endParaRPr lang="en-US" sz="3200" dirty="0">
              <a:latin typeface="Rockwell Condensed" panose="02060603050405020104" pitchFamily="18" charset="0"/>
            </a:endParaRPr>
          </a:p>
          <a:p>
            <a:pPr marL="0" indent="0">
              <a:buNone/>
            </a:pPr>
            <a:r>
              <a:rPr lang="en-US" sz="3200" dirty="0">
                <a:latin typeface="Rockwell Condensed" panose="02060603050405020104" pitchFamily="18" charset="0"/>
              </a:rPr>
              <a:t>   	import </a:t>
            </a:r>
            <a:r>
              <a:rPr lang="en-US" sz="3200" dirty="0" err="1">
                <a:latin typeface="Rockwell Condensed" panose="02060603050405020104" pitchFamily="18" charset="0"/>
              </a:rPr>
              <a:t>numpy</a:t>
            </a:r>
            <a:r>
              <a:rPr lang="en-US" sz="3200" dirty="0">
                <a:latin typeface="Rockwell Condensed" panose="02060603050405020104" pitchFamily="18" charset="0"/>
              </a:rPr>
              <a:t> as np</a:t>
            </a:r>
          </a:p>
          <a:p>
            <a:r>
              <a:rPr lang="en-US" sz="3200" dirty="0">
                <a:latin typeface="Rockwell Condensed" panose="02060603050405020104" pitchFamily="18" charset="0"/>
              </a:rPr>
              <a:t>Pandas</a:t>
            </a:r>
          </a:p>
          <a:p>
            <a:pPr marL="0" indent="0">
              <a:buNone/>
            </a:pPr>
            <a:r>
              <a:rPr lang="en-US" sz="3200" dirty="0">
                <a:latin typeface="Rockwell Condensed" panose="02060603050405020104" pitchFamily="18" charset="0"/>
              </a:rPr>
              <a:t>	import pandas as pd</a:t>
            </a:r>
          </a:p>
          <a:p>
            <a:r>
              <a:rPr lang="en-US" sz="3200" dirty="0">
                <a:latin typeface="Rockwell Condensed" panose="02060603050405020104" pitchFamily="18" charset="0"/>
              </a:rPr>
              <a:t>Matplotlib</a:t>
            </a:r>
          </a:p>
          <a:p>
            <a:pPr marL="0" indent="0">
              <a:buNone/>
            </a:pPr>
            <a:r>
              <a:rPr lang="en-US" sz="3200" dirty="0">
                <a:latin typeface="Rockwell Condensed" panose="02060603050405020104" pitchFamily="18" charset="0"/>
              </a:rPr>
              <a:t>	import </a:t>
            </a:r>
            <a:r>
              <a:rPr lang="en-US" sz="3200" dirty="0" err="1">
                <a:latin typeface="Rockwell Condensed" panose="02060603050405020104" pitchFamily="18" charset="0"/>
              </a:rPr>
              <a:t>matlplotlib.pyplot</a:t>
            </a:r>
            <a:r>
              <a:rPr lang="en-US" sz="3200" dirty="0">
                <a:latin typeface="Rockwell Condensed" panose="02060603050405020104" pitchFamily="18" charset="0"/>
              </a:rPr>
              <a:t> as </a:t>
            </a:r>
            <a:r>
              <a:rPr lang="en-US" sz="3200" dirty="0" err="1">
                <a:latin typeface="Rockwell Condensed" panose="02060603050405020104" pitchFamily="18" charset="0"/>
              </a:rPr>
              <a:t>plt</a:t>
            </a:r>
            <a:endParaRPr lang="en-US" sz="3200" dirty="0">
              <a:latin typeface="Rockwell Condensed" panose="02060603050405020104" pitchFamily="18" charset="0"/>
            </a:endParaRPr>
          </a:p>
          <a:p>
            <a:pPr marL="0" indent="0">
              <a:buNone/>
            </a:pPr>
            <a:endParaRPr lang="en-IN" sz="3200" dirty="0">
              <a:latin typeface="Rockwell Condensed" panose="02060603050405020104" pitchFamily="18" charset="0"/>
            </a:endParaRPr>
          </a:p>
        </p:txBody>
      </p:sp>
      <p:grpSp>
        <p:nvGrpSpPr>
          <p:cNvPr id="12" name="Group 11">
            <a:extLst>
              <a:ext uri="{FF2B5EF4-FFF2-40B4-BE49-F238E27FC236}">
                <a16:creationId xmlns:a16="http://schemas.microsoft.com/office/drawing/2014/main" xmlns="" id="{AF001A23-2767-4A31-BD30-56112DE9527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xmlns="" id="{C6BD30CE-7C6B-4C5B-8206-2A912062D6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xmlns="" id="{7FA45EC6-AD58-4CAF-846D-46D82B614D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xmlns="" val="3055343956"/>
      </p:ext>
    </p:extLst>
  </p:cSld>
  <p:clrMapOvr>
    <a:masterClrMapping/>
  </p:clrMapOvr>
  <mc:AlternateContent xmlns:mc="http://schemas.openxmlformats.org/markup-compatibility/2006">
    <mc:Choice xmlns:p14="http://schemas.microsoft.com/office/powerpoint/2010/main" xmlns="" Requires="p14">
      <p:transition p14:dur="250" advTm="4055"/>
    </mc:Choice>
    <mc:Fallback>
      <p:transition advTm="405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6|1.5|1.7"/>
</p:tagLst>
</file>

<file path=ppt/tags/tag2.xml><?xml version="1.0" encoding="utf-8"?>
<p:tagLst xmlns:a="http://schemas.openxmlformats.org/drawingml/2006/main" xmlns:r="http://schemas.openxmlformats.org/officeDocument/2006/relationships" xmlns:p="http://schemas.openxmlformats.org/presentationml/2006/main">
  <p:tag name="TIMING" val="|1.8|1.3|2|1.1|1|1.2|1.8"/>
</p:tagLst>
</file>

<file path=ppt/tags/tag3.xml><?xml version="1.0" encoding="utf-8"?>
<p:tagLst xmlns:a="http://schemas.openxmlformats.org/drawingml/2006/main" xmlns:r="http://schemas.openxmlformats.org/officeDocument/2006/relationships" xmlns:p="http://schemas.openxmlformats.org/presentationml/2006/main">
  <p:tag name="TIMING" val="|1.1|1.3|1.3|0.9|1.3|1.4|1.4|1.3|1.3|1.3"/>
</p:tagLst>
</file>

<file path=ppt/tags/tag4.xml><?xml version="1.0" encoding="utf-8"?>
<p:tagLst xmlns:a="http://schemas.openxmlformats.org/drawingml/2006/main" xmlns:r="http://schemas.openxmlformats.org/officeDocument/2006/relationships" xmlns:p="http://schemas.openxmlformats.org/presentationml/2006/main">
  <p:tag name="TIMING" val="|1.3|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2746</Words>
  <Application>Microsoft Office PowerPoint</Application>
  <PresentationFormat>Custom</PresentationFormat>
  <Paragraphs>421</Paragraphs>
  <Slides>51</Slides>
  <Notes>34</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Salary prediction  Project - I</vt:lpstr>
      <vt:lpstr>Introduction</vt:lpstr>
      <vt:lpstr>  Contents :  </vt:lpstr>
      <vt:lpstr>Problem statement</vt:lpstr>
      <vt:lpstr>DATASET</vt:lpstr>
      <vt:lpstr>Dataset exploration</vt:lpstr>
      <vt:lpstr>Data preprocessing</vt:lpstr>
      <vt:lpstr>Importing the libraries</vt:lpstr>
      <vt:lpstr>Code to import libraries</vt:lpstr>
      <vt:lpstr>Importing the dataset</vt:lpstr>
      <vt:lpstr>Taking care of missing data</vt:lpstr>
      <vt:lpstr>Encoding categorical data</vt:lpstr>
      <vt:lpstr>Polynomial regression(Algorithm explained)</vt:lpstr>
      <vt:lpstr>Implementation of Polynomial Regression </vt:lpstr>
      <vt:lpstr>Building the Linear regression model </vt:lpstr>
      <vt:lpstr>Visualizing the result for Linear regression</vt:lpstr>
      <vt:lpstr>Building the Polynomial regression model</vt:lpstr>
      <vt:lpstr>Visualizing the result for Polynomial Regression</vt:lpstr>
      <vt:lpstr>Predicting the final result with the Linear Regression model:</vt:lpstr>
      <vt:lpstr>Predicting the final result with the Polynomial Regression model:</vt:lpstr>
      <vt:lpstr>References &amp; Dataset </vt:lpstr>
      <vt:lpstr>PROJECT – II  PLAYER CAREER COMPARISON  </vt:lpstr>
      <vt:lpstr>OBJECTIVES   </vt:lpstr>
      <vt:lpstr>STEPS </vt:lpstr>
      <vt:lpstr>IMPORTING LIBRARIES</vt:lpstr>
      <vt:lpstr>Import Libraries </vt:lpstr>
      <vt:lpstr>READ DATA  </vt:lpstr>
      <vt:lpstr>CHECK FOR NULL VALUES  </vt:lpstr>
      <vt:lpstr>DISPLAY DATA   </vt:lpstr>
      <vt:lpstr>FILL NAN VALUES CODE AND CATEGORIZE DATA  PART - I  </vt:lpstr>
      <vt:lpstr>FILL NAN VALUES CODE AND CATEGORIZE DATA  PART - II  </vt:lpstr>
      <vt:lpstr>FILL NAN VALUES CODE AND CATEGORIZE DATA  PART - III  </vt:lpstr>
      <vt:lpstr>OVERALL NUMBER OF GOALS SCORED COMPARISON  RONALDO(656) VS MESSI(644)  RONALDO WINS</vt:lpstr>
      <vt:lpstr>COMPARISON OF GOALS SCORED OVER THE YEARS  RONALDO VS MESSI </vt:lpstr>
      <vt:lpstr>HOME VS AWAY GAMES PERFOMANCE</vt:lpstr>
      <vt:lpstr>FIRST HALF VS SECOND HALF VS EXTRA TIME COMPARISON</vt:lpstr>
      <vt:lpstr>DYING MINUTES GOAL SCORING PLAYER</vt:lpstr>
      <vt:lpstr>CHAMPIONS LEAGUE (HOME VS AWAY)</vt:lpstr>
      <vt:lpstr>GOALS SCORED ON ASSISTS VS SOLO</vt:lpstr>
      <vt:lpstr>GOALS POSITION ANALYSIS PART - I</vt:lpstr>
      <vt:lpstr>GOALS POSITION ANALYSIS PART - II</vt:lpstr>
      <vt:lpstr>GOALS POSITION ANALYSIS PART - III</vt:lpstr>
      <vt:lpstr>GOALS POSITION ANALYSIS PART - IV</vt:lpstr>
      <vt:lpstr>GOALS TYPES ANALYSIS PART - I</vt:lpstr>
      <vt:lpstr>GOALS TYPES ANALYSIS PART - II</vt:lpstr>
      <vt:lpstr>ASSIST PLAYER COMPARISON PART - I</vt:lpstr>
      <vt:lpstr>ASSIST PLAYER COMPARISON PART - II</vt:lpstr>
      <vt:lpstr>FAVOURITE OPPONENT PART - I</vt:lpstr>
      <vt:lpstr>FAVOURITE OPPONENT PART - II</vt:lpstr>
      <vt:lpstr>REFERENCES AND DATASETS</vt:lpstr>
      <vt:lpstr>Slide 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Muthukrishnan V</dc:creator>
  <cp:lastModifiedBy>Anand</cp:lastModifiedBy>
  <cp:revision>12</cp:revision>
  <dcterms:created xsi:type="dcterms:W3CDTF">2021-02-28T22:56:02Z</dcterms:created>
  <dcterms:modified xsi:type="dcterms:W3CDTF">2021-04-18T03:23:22Z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6650874</vt:lpwstr>
  </property>
  <property fmtid="{D5CDD505-2E9C-101B-9397-08002B2CF9AE}" pid="3" name="NXPowerLiteSettings">
    <vt:lpwstr>C7000400038000</vt:lpwstr>
  </property>
  <property fmtid="{D5CDD505-2E9C-101B-9397-08002B2CF9AE}" pid="4" name="NXPowerLiteVersion">
    <vt:lpwstr>S9.0.3</vt:lpwstr>
  </property>
</Properties>
</file>